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3"/>
  </p:handoutMasterIdLst>
  <p:sldIdLst>
    <p:sldId id="256" r:id="rId3"/>
    <p:sldId id="257" r:id="rId5"/>
    <p:sldId id="258" r:id="rId6"/>
    <p:sldId id="259" r:id="rId7"/>
    <p:sldId id="261" r:id="rId8"/>
    <p:sldId id="262" r:id="rId9"/>
    <p:sldId id="263" r:id="rId10"/>
    <p:sldId id="264" r:id="rId11"/>
    <p:sldId id="265" r:id="rId12"/>
    <p:sldId id="266" r:id="rId13"/>
    <p:sldId id="267" r:id="rId14"/>
    <p:sldId id="268" r:id="rId15"/>
    <p:sldId id="269" r:id="rId16"/>
    <p:sldId id="271" r:id="rId17"/>
    <p:sldId id="272" r:id="rId18"/>
    <p:sldId id="273" r:id="rId19"/>
    <p:sldId id="276" r:id="rId20"/>
    <p:sldId id="278" r:id="rId21"/>
    <p:sldId id="27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Segoe UI" panose="020B0502040204020203"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Segoe UI" panose="020B0502040204020203" charset="0"/>
              </a:rPr>
            </a:fld>
            <a:endParaRPr lang="zh-CN" altLang="en-US">
              <a:latin typeface="Segoe UI" panose="020B0502040204020203"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Segoe UI" panose="020B0502040204020203"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Segoe UI" panose="020B0502040204020203" charset="0"/>
              </a:rPr>
            </a:fld>
            <a:endParaRPr lang="zh-CN" altLang="en-US">
              <a:latin typeface="Segoe UI" panose="020B0502040204020203"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panose="020B0502040204020203"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panose="020B0502040204020203"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panose="020B0502040204020203"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panose="020B0502040204020203"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20B0502040204020203" charset="0"/>
        <a:ea typeface="+mn-ea"/>
        <a:cs typeface="+mn-cs"/>
      </a:defRPr>
    </a:lvl1pPr>
    <a:lvl2pPr marL="457200" algn="l" defTabSz="914400" rtl="0" eaLnBrk="1" latinLnBrk="0" hangingPunct="1">
      <a:defRPr sz="1200" kern="1200">
        <a:solidFill>
          <a:schemeClr val="tx1"/>
        </a:solidFill>
        <a:latin typeface="Segoe UI" panose="020B0502040204020203" charset="0"/>
        <a:ea typeface="+mn-ea"/>
        <a:cs typeface="+mn-cs"/>
      </a:defRPr>
    </a:lvl2pPr>
    <a:lvl3pPr marL="914400" algn="l" defTabSz="914400" rtl="0" eaLnBrk="1" latinLnBrk="0" hangingPunct="1">
      <a:defRPr sz="1200" kern="1200">
        <a:solidFill>
          <a:schemeClr val="tx1"/>
        </a:solidFill>
        <a:latin typeface="Segoe UI" panose="020B0502040204020203" charset="0"/>
        <a:ea typeface="+mn-ea"/>
        <a:cs typeface="+mn-cs"/>
      </a:defRPr>
    </a:lvl3pPr>
    <a:lvl4pPr marL="1371600" algn="l" defTabSz="914400" rtl="0" eaLnBrk="1" latinLnBrk="0" hangingPunct="1">
      <a:defRPr sz="1200" kern="1200">
        <a:solidFill>
          <a:schemeClr val="tx1"/>
        </a:solidFill>
        <a:latin typeface="Segoe UI" panose="020B0502040204020203" charset="0"/>
        <a:ea typeface="+mn-ea"/>
        <a:cs typeface="+mn-cs"/>
      </a:defRPr>
    </a:lvl4pPr>
    <a:lvl5pPr marL="1828800" algn="l" defTabSz="914400" rtl="0" eaLnBrk="1" latinLnBrk="0" hangingPunct="1">
      <a:defRPr sz="1200" kern="1200">
        <a:solidFill>
          <a:schemeClr val="tx1"/>
        </a:solidFill>
        <a:latin typeface="Segoe UI" panose="020B0502040204020203"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9" Type="http://schemas.openxmlformats.org/officeDocument/2006/relationships/hyperlink" Target="http://www.1ppt.com/xiazai/" TargetMode="External"/><Relationship Id="rId8" Type="http://schemas.openxmlformats.org/officeDocument/2006/relationships/hyperlink" Target="http://www.1ppt.com/tubiao/" TargetMode="External"/><Relationship Id="rId7" Type="http://schemas.openxmlformats.org/officeDocument/2006/relationships/hyperlink" Target="http://www.1ppt.com/beijing/" TargetMode="External"/><Relationship Id="rId6" Type="http://schemas.openxmlformats.org/officeDocument/2006/relationships/hyperlink" Target="http://www.1ppt.com/sucai/" TargetMode="External"/><Relationship Id="rId5" Type="http://schemas.openxmlformats.org/officeDocument/2006/relationships/hyperlink" Target="http://www.1ppt.com/jieri/" TargetMode="External"/><Relationship Id="rId4" Type="http://schemas.openxmlformats.org/officeDocument/2006/relationships/hyperlink" Target="http://www.1ppt.com/hangye/" TargetMode="External"/><Relationship Id="rId3" Type="http://schemas.openxmlformats.org/officeDocument/2006/relationships/hyperlink" Target="http://www.1ppt.com/moban/" TargetMode="External"/><Relationship Id="rId2" Type="http://schemas.openxmlformats.org/officeDocument/2006/relationships/notesMaster" Target="../notesMasters/notesMaster1.xml"/><Relationship Id="rId18" Type="http://schemas.openxmlformats.org/officeDocument/2006/relationships/hyperlink" Target="http://www.1ppt.cn/" TargetMode="External"/><Relationship Id="rId17" Type="http://schemas.openxmlformats.org/officeDocument/2006/relationships/hyperlink" Target="http://www.1ppt.com/jiaoan/" TargetMode="External"/><Relationship Id="rId16" Type="http://schemas.openxmlformats.org/officeDocument/2006/relationships/hyperlink" Target="http://www.1ppt.com/shiti/" TargetMode="External"/><Relationship Id="rId15" Type="http://schemas.openxmlformats.org/officeDocument/2006/relationships/hyperlink" Target="http://www.1ppt.com/fanwen/" TargetMode="External"/><Relationship Id="rId14" Type="http://schemas.openxmlformats.org/officeDocument/2006/relationships/hyperlink" Target="http://www.1ppt.com/kejian/" TargetMode="External"/><Relationship Id="rId13" Type="http://schemas.openxmlformats.org/officeDocument/2006/relationships/hyperlink" Target="http://www.1ppt.com/ziliao/" TargetMode="External"/><Relationship Id="rId12" Type="http://schemas.openxmlformats.org/officeDocument/2006/relationships/hyperlink" Target="http://www.1ppt.com/excel/" TargetMode="External"/><Relationship Id="rId11" Type="http://schemas.openxmlformats.org/officeDocument/2006/relationships/hyperlink" Target="http://www.1ppt.com/word/" TargetMode="External"/><Relationship Id="rId10" Type="http://schemas.openxmlformats.org/officeDocument/2006/relationships/hyperlink" Target="http://www.1ppt.com/powerpoint/" TargetMode="Externa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EEECE1">
                    <a:lumMod val="25000"/>
                  </a:srgbClr>
                </a:solidFill>
              </a:rPr>
              <a:t>PPT</a:t>
            </a:r>
            <a:r>
              <a:rPr lang="zh-CN" altLang="en-US" sz="1200" dirty="0">
                <a:solidFill>
                  <a:srgbClr val="EEECE1">
                    <a:lumMod val="25000"/>
                  </a:srgbClr>
                </a:solidFill>
              </a:rPr>
              <a:t>模板下载：</a:t>
            </a:r>
            <a:r>
              <a:rPr lang="en-US" altLang="zh-CN" sz="1200" dirty="0">
                <a:solidFill>
                  <a:srgbClr val="EEECE1">
                    <a:lumMod val="25000"/>
                  </a:srgbClr>
                </a:solidFill>
                <a:hlinkClick r:id="rId3"/>
              </a:rPr>
              <a:t>www.1ppt.com/moban/</a:t>
            </a:r>
            <a:r>
              <a:rPr lang="en-US" altLang="zh-CN" sz="1200" dirty="0">
                <a:solidFill>
                  <a:srgbClr val="EEECE1">
                    <a:lumMod val="25000"/>
                  </a:srgbClr>
                </a:solidFill>
              </a:rPr>
              <a:t>     </a:t>
            </a:r>
            <a:r>
              <a:rPr lang="zh-CN" altLang="en-US" sz="1200" dirty="0">
                <a:solidFill>
                  <a:srgbClr val="EEECE1">
                    <a:lumMod val="25000"/>
                  </a:srgbClr>
                </a:solidFill>
              </a:rPr>
              <a:t>行业</a:t>
            </a:r>
            <a:r>
              <a:rPr lang="en-US" altLang="zh-CN" sz="1200" dirty="0">
                <a:solidFill>
                  <a:srgbClr val="EEECE1">
                    <a:lumMod val="25000"/>
                  </a:srgbClr>
                </a:solidFill>
              </a:rPr>
              <a:t>PPT</a:t>
            </a:r>
            <a:r>
              <a:rPr lang="zh-CN" altLang="en-US" sz="1200" dirty="0">
                <a:solidFill>
                  <a:srgbClr val="EEECE1">
                    <a:lumMod val="25000"/>
                  </a:srgbClr>
                </a:solidFill>
              </a:rPr>
              <a:t>模板：</a:t>
            </a:r>
            <a:r>
              <a:rPr lang="en-US" altLang="zh-CN" sz="1200" dirty="0">
                <a:solidFill>
                  <a:srgbClr val="EEECE1">
                    <a:lumMod val="25000"/>
                  </a:srgbClr>
                </a:solidFill>
                <a:hlinkClick r:id="rId4"/>
              </a:rPr>
              <a:t>www.1ppt.com/hangye/</a:t>
            </a:r>
            <a:r>
              <a:rPr lang="en-US" altLang="zh-CN" sz="1200" dirty="0">
                <a:solidFill>
                  <a:srgbClr val="EEECE1">
                    <a:lumMod val="25000"/>
                  </a:srgbClr>
                </a:solidFill>
              </a:rPr>
              <a:t> </a:t>
            </a:r>
            <a:endParaRPr lang="en-US" altLang="zh-CN" sz="1200" dirty="0">
              <a:solidFill>
                <a:srgbClr val="EEECE1">
                  <a:lumMod val="25000"/>
                </a:srgbClr>
              </a:solidFill>
            </a:endParaRPr>
          </a:p>
          <a:p>
            <a:r>
              <a:rPr lang="zh-CN" altLang="en-US" sz="1200" dirty="0">
                <a:solidFill>
                  <a:srgbClr val="EEECE1">
                    <a:lumMod val="25000"/>
                  </a:srgbClr>
                </a:solidFill>
              </a:rPr>
              <a:t>节日</a:t>
            </a:r>
            <a:r>
              <a:rPr lang="en-US" altLang="zh-CN" sz="1200" dirty="0">
                <a:solidFill>
                  <a:srgbClr val="EEECE1">
                    <a:lumMod val="25000"/>
                  </a:srgbClr>
                </a:solidFill>
              </a:rPr>
              <a:t>PPT</a:t>
            </a:r>
            <a:r>
              <a:rPr lang="zh-CN" altLang="en-US" sz="1200" dirty="0">
                <a:solidFill>
                  <a:srgbClr val="EEECE1">
                    <a:lumMod val="25000"/>
                  </a:srgbClr>
                </a:solidFill>
              </a:rPr>
              <a:t>模板：</a:t>
            </a:r>
            <a:r>
              <a:rPr lang="en-US" altLang="zh-CN" sz="1200" dirty="0">
                <a:solidFill>
                  <a:srgbClr val="EEECE1">
                    <a:lumMod val="25000"/>
                  </a:srgbClr>
                </a:solidFill>
                <a:hlinkClick r:id="rId5"/>
              </a:rPr>
              <a:t>www.1ppt.com/jieri/</a:t>
            </a:r>
            <a:r>
              <a:rPr lang="en-US" altLang="zh-CN" sz="1200" dirty="0">
                <a:solidFill>
                  <a:srgbClr val="EEECE1">
                    <a:lumMod val="25000"/>
                  </a:srgbClr>
                </a:solidFill>
              </a:rPr>
              <a:t>           PPT</a:t>
            </a:r>
            <a:r>
              <a:rPr lang="zh-CN" altLang="en-US" sz="1200" dirty="0">
                <a:solidFill>
                  <a:srgbClr val="EEECE1">
                    <a:lumMod val="25000"/>
                  </a:srgbClr>
                </a:solidFill>
              </a:rPr>
              <a:t>素材下载：</a:t>
            </a:r>
            <a:r>
              <a:rPr lang="en-US" altLang="zh-CN" sz="1200" dirty="0">
                <a:solidFill>
                  <a:srgbClr val="EEECE1">
                    <a:lumMod val="25000"/>
                  </a:srgbClr>
                </a:solidFill>
                <a:hlinkClick r:id="rId6"/>
              </a:rPr>
              <a:t>www.1ppt.com/sucai/</a:t>
            </a:r>
            <a:endParaRPr lang="en-US" altLang="zh-CN" sz="1200" dirty="0">
              <a:solidFill>
                <a:srgbClr val="EEECE1">
                  <a:lumMod val="25000"/>
                </a:srgbClr>
              </a:solidFill>
            </a:endParaRPr>
          </a:p>
          <a:p>
            <a:r>
              <a:rPr lang="en-US" altLang="zh-CN" sz="1200" dirty="0">
                <a:solidFill>
                  <a:srgbClr val="EEECE1">
                    <a:lumMod val="25000"/>
                  </a:srgbClr>
                </a:solidFill>
              </a:rPr>
              <a:t>PPT</a:t>
            </a:r>
            <a:r>
              <a:rPr lang="zh-CN" altLang="en-US" sz="1200" dirty="0">
                <a:solidFill>
                  <a:srgbClr val="EEECE1">
                    <a:lumMod val="25000"/>
                  </a:srgbClr>
                </a:solidFill>
              </a:rPr>
              <a:t>背景图片：</a:t>
            </a:r>
            <a:r>
              <a:rPr lang="en-US" altLang="zh-CN" sz="1200" dirty="0">
                <a:solidFill>
                  <a:srgbClr val="EEECE1">
                    <a:lumMod val="25000"/>
                  </a:srgbClr>
                </a:solidFill>
                <a:hlinkClick r:id="rId7"/>
              </a:rPr>
              <a:t>www.1ppt.com/beijing/</a:t>
            </a:r>
            <a:r>
              <a:rPr lang="en-US" altLang="zh-CN" sz="1200" dirty="0">
                <a:solidFill>
                  <a:srgbClr val="EEECE1">
                    <a:lumMod val="25000"/>
                  </a:srgbClr>
                </a:solidFill>
              </a:rPr>
              <a:t>      PPT</a:t>
            </a:r>
            <a:r>
              <a:rPr lang="zh-CN" altLang="en-US" sz="1200" dirty="0">
                <a:solidFill>
                  <a:srgbClr val="EEECE1">
                    <a:lumMod val="25000"/>
                  </a:srgbClr>
                </a:solidFill>
              </a:rPr>
              <a:t>图表下载：</a:t>
            </a:r>
            <a:r>
              <a:rPr lang="en-US" altLang="zh-CN" sz="1200" dirty="0">
                <a:solidFill>
                  <a:srgbClr val="EEECE1">
                    <a:lumMod val="25000"/>
                  </a:srgbClr>
                </a:solidFill>
                <a:hlinkClick r:id="rId8"/>
              </a:rPr>
              <a:t>www.1ppt.com/tubiao/</a:t>
            </a:r>
            <a:r>
              <a:rPr lang="en-US" altLang="zh-CN" sz="1200" dirty="0">
                <a:solidFill>
                  <a:srgbClr val="EEECE1">
                    <a:lumMod val="25000"/>
                  </a:srgbClr>
                </a:solidFill>
              </a:rPr>
              <a:t>      </a:t>
            </a:r>
            <a:endParaRPr lang="en-US" altLang="zh-CN" sz="1200" dirty="0">
              <a:solidFill>
                <a:srgbClr val="EEECE1">
                  <a:lumMod val="25000"/>
                </a:srgbClr>
              </a:solidFill>
            </a:endParaRPr>
          </a:p>
          <a:p>
            <a:r>
              <a:rPr lang="zh-CN" altLang="en-US" sz="1200" dirty="0">
                <a:solidFill>
                  <a:srgbClr val="EEECE1">
                    <a:lumMod val="25000"/>
                  </a:srgbClr>
                </a:solidFill>
              </a:rPr>
              <a:t>优秀</a:t>
            </a:r>
            <a:r>
              <a:rPr lang="en-US" altLang="zh-CN" sz="1200" dirty="0">
                <a:solidFill>
                  <a:srgbClr val="EEECE1">
                    <a:lumMod val="25000"/>
                  </a:srgbClr>
                </a:solidFill>
              </a:rPr>
              <a:t>PPT</a:t>
            </a:r>
            <a:r>
              <a:rPr lang="zh-CN" altLang="en-US" sz="1200" dirty="0">
                <a:solidFill>
                  <a:srgbClr val="EEECE1">
                    <a:lumMod val="25000"/>
                  </a:srgbClr>
                </a:solidFill>
              </a:rPr>
              <a:t>下载：</a:t>
            </a:r>
            <a:r>
              <a:rPr lang="en-US" altLang="zh-CN" sz="1200" dirty="0">
                <a:solidFill>
                  <a:srgbClr val="EEECE1">
                    <a:lumMod val="25000"/>
                  </a:srgbClr>
                </a:solidFill>
                <a:hlinkClick r:id="rId9"/>
              </a:rPr>
              <a:t>www.1ppt.com/xiazai/</a:t>
            </a:r>
            <a:r>
              <a:rPr lang="en-US" altLang="zh-CN" sz="1200" dirty="0">
                <a:solidFill>
                  <a:srgbClr val="EEECE1">
                    <a:lumMod val="25000"/>
                  </a:srgbClr>
                </a:solidFill>
              </a:rPr>
              <a:t>        PPT</a:t>
            </a:r>
            <a:r>
              <a:rPr lang="zh-CN" altLang="en-US" sz="1200" dirty="0">
                <a:solidFill>
                  <a:srgbClr val="EEECE1">
                    <a:lumMod val="25000"/>
                  </a:srgbClr>
                </a:solidFill>
              </a:rPr>
              <a:t>教程： </a:t>
            </a:r>
            <a:r>
              <a:rPr lang="en-US" altLang="zh-CN" sz="1200" dirty="0">
                <a:solidFill>
                  <a:srgbClr val="EEECE1">
                    <a:lumMod val="25000"/>
                  </a:srgbClr>
                </a:solidFill>
                <a:hlinkClick r:id="rId10"/>
              </a:rPr>
              <a:t>www.1ppt.com/powerpoint/</a:t>
            </a:r>
            <a:r>
              <a:rPr lang="en-US" altLang="zh-CN" sz="1200" dirty="0">
                <a:solidFill>
                  <a:srgbClr val="EEECE1">
                    <a:lumMod val="25000"/>
                  </a:srgbClr>
                </a:solidFill>
              </a:rPr>
              <a:t>      </a:t>
            </a:r>
            <a:endParaRPr lang="en-US" altLang="zh-CN" sz="1200" dirty="0">
              <a:solidFill>
                <a:srgbClr val="EEECE1">
                  <a:lumMod val="25000"/>
                </a:srgbClr>
              </a:solidFill>
            </a:endParaRPr>
          </a:p>
          <a:p>
            <a:r>
              <a:rPr lang="en-US" altLang="zh-CN" sz="1200" dirty="0">
                <a:solidFill>
                  <a:srgbClr val="EEECE1">
                    <a:lumMod val="25000"/>
                  </a:srgbClr>
                </a:solidFill>
              </a:rPr>
              <a:t>Word</a:t>
            </a:r>
            <a:r>
              <a:rPr lang="zh-CN" altLang="en-US" sz="1200" dirty="0">
                <a:solidFill>
                  <a:srgbClr val="EEECE1">
                    <a:lumMod val="25000"/>
                  </a:srgbClr>
                </a:solidFill>
              </a:rPr>
              <a:t>教程： </a:t>
            </a:r>
            <a:r>
              <a:rPr lang="en-US" altLang="zh-CN" sz="1200" dirty="0">
                <a:solidFill>
                  <a:srgbClr val="EEECE1">
                    <a:lumMod val="25000"/>
                  </a:srgbClr>
                </a:solidFill>
                <a:hlinkClick r:id="rId11"/>
              </a:rPr>
              <a:t>www.1ppt.com/word/</a:t>
            </a:r>
            <a:r>
              <a:rPr lang="en-US" altLang="zh-CN" sz="1200" dirty="0">
                <a:solidFill>
                  <a:srgbClr val="EEECE1">
                    <a:lumMod val="25000"/>
                  </a:srgbClr>
                </a:solidFill>
              </a:rPr>
              <a:t>              Excel</a:t>
            </a:r>
            <a:r>
              <a:rPr lang="zh-CN" altLang="en-US" sz="1200" dirty="0">
                <a:solidFill>
                  <a:srgbClr val="EEECE1">
                    <a:lumMod val="25000"/>
                  </a:srgbClr>
                </a:solidFill>
              </a:rPr>
              <a:t>教程：</a:t>
            </a:r>
            <a:r>
              <a:rPr lang="en-US" altLang="zh-CN" sz="1200" dirty="0">
                <a:solidFill>
                  <a:srgbClr val="EEECE1">
                    <a:lumMod val="25000"/>
                  </a:srgbClr>
                </a:solidFill>
                <a:hlinkClick r:id="rId12"/>
              </a:rPr>
              <a:t>www.1ppt.com/excel/</a:t>
            </a:r>
            <a:r>
              <a:rPr lang="en-US" altLang="zh-CN" sz="1200" dirty="0">
                <a:solidFill>
                  <a:srgbClr val="EEECE1">
                    <a:lumMod val="25000"/>
                  </a:srgbClr>
                </a:solidFill>
              </a:rPr>
              <a:t>  </a:t>
            </a:r>
            <a:endParaRPr lang="en-US" altLang="zh-CN" sz="1200" dirty="0">
              <a:solidFill>
                <a:srgbClr val="EEECE1">
                  <a:lumMod val="25000"/>
                </a:srgbClr>
              </a:solidFill>
            </a:endParaRPr>
          </a:p>
          <a:p>
            <a:r>
              <a:rPr lang="zh-CN" altLang="en-US" sz="1200" dirty="0">
                <a:solidFill>
                  <a:srgbClr val="EEECE1">
                    <a:lumMod val="25000"/>
                  </a:srgbClr>
                </a:solidFill>
              </a:rPr>
              <a:t>资料下载：</a:t>
            </a:r>
            <a:r>
              <a:rPr lang="en-US" altLang="zh-CN" sz="1200" dirty="0">
                <a:solidFill>
                  <a:srgbClr val="EEECE1">
                    <a:lumMod val="25000"/>
                  </a:srgbClr>
                </a:solidFill>
                <a:hlinkClick r:id="rId13"/>
              </a:rPr>
              <a:t>www.1ppt.com/ziliao/</a:t>
            </a:r>
            <a:r>
              <a:rPr lang="en-US" altLang="zh-CN" sz="1200" dirty="0">
                <a:solidFill>
                  <a:srgbClr val="EEECE1">
                    <a:lumMod val="25000"/>
                  </a:srgbClr>
                </a:solidFill>
              </a:rPr>
              <a:t>                PPT</a:t>
            </a:r>
            <a:r>
              <a:rPr lang="zh-CN" altLang="en-US" sz="1200" dirty="0">
                <a:solidFill>
                  <a:srgbClr val="EEECE1">
                    <a:lumMod val="25000"/>
                  </a:srgbClr>
                </a:solidFill>
              </a:rPr>
              <a:t>课件下载：</a:t>
            </a:r>
            <a:r>
              <a:rPr lang="en-US" altLang="zh-CN" sz="1200" dirty="0">
                <a:solidFill>
                  <a:srgbClr val="EEECE1">
                    <a:lumMod val="25000"/>
                  </a:srgbClr>
                </a:solidFill>
                <a:hlinkClick r:id="rId14"/>
              </a:rPr>
              <a:t>www.1ppt.com/kejian/</a:t>
            </a:r>
            <a:r>
              <a:rPr lang="en-US" altLang="zh-CN" sz="1200" dirty="0">
                <a:solidFill>
                  <a:srgbClr val="EEECE1">
                    <a:lumMod val="25000"/>
                  </a:srgbClr>
                </a:solidFill>
              </a:rPr>
              <a:t> </a:t>
            </a:r>
            <a:endParaRPr lang="en-US" altLang="zh-CN" sz="1200" dirty="0">
              <a:solidFill>
                <a:srgbClr val="EEECE1">
                  <a:lumMod val="25000"/>
                </a:srgbClr>
              </a:solidFill>
            </a:endParaRPr>
          </a:p>
          <a:p>
            <a:r>
              <a:rPr lang="zh-CN" altLang="en-US" sz="1200" dirty="0">
                <a:solidFill>
                  <a:srgbClr val="EEECE1">
                    <a:lumMod val="25000"/>
                  </a:srgbClr>
                </a:solidFill>
              </a:rPr>
              <a:t>范文下载：</a:t>
            </a:r>
            <a:r>
              <a:rPr lang="en-US" altLang="zh-CN" sz="1200" dirty="0">
                <a:solidFill>
                  <a:srgbClr val="EEECE1">
                    <a:lumMod val="25000"/>
                  </a:srgbClr>
                </a:solidFill>
                <a:hlinkClick r:id="rId15"/>
              </a:rPr>
              <a:t>www.1ppt.com/fanwen/</a:t>
            </a:r>
            <a:r>
              <a:rPr lang="en-US" altLang="zh-CN" sz="1200" dirty="0">
                <a:solidFill>
                  <a:srgbClr val="EEECE1">
                    <a:lumMod val="25000"/>
                  </a:srgbClr>
                </a:solidFill>
              </a:rPr>
              <a:t>             </a:t>
            </a:r>
            <a:r>
              <a:rPr lang="zh-CN" altLang="en-US" sz="1200" dirty="0">
                <a:solidFill>
                  <a:srgbClr val="EEECE1">
                    <a:lumMod val="25000"/>
                  </a:srgbClr>
                </a:solidFill>
              </a:rPr>
              <a:t>试卷下载：</a:t>
            </a:r>
            <a:r>
              <a:rPr lang="en-US" altLang="zh-CN" sz="1200" dirty="0">
                <a:solidFill>
                  <a:srgbClr val="EEECE1">
                    <a:lumMod val="25000"/>
                  </a:srgbClr>
                </a:solidFill>
                <a:hlinkClick r:id="rId16"/>
              </a:rPr>
              <a:t>www.1ppt.com/shiti/</a:t>
            </a:r>
            <a:r>
              <a:rPr lang="en-US" altLang="zh-CN" sz="1200" dirty="0">
                <a:solidFill>
                  <a:srgbClr val="EEECE1">
                    <a:lumMod val="25000"/>
                  </a:srgbClr>
                </a:solidFill>
              </a:rPr>
              <a:t>  </a:t>
            </a:r>
            <a:endParaRPr lang="en-US" altLang="zh-CN" sz="1200" dirty="0">
              <a:solidFill>
                <a:srgbClr val="EEECE1">
                  <a:lumMod val="25000"/>
                </a:srgbClr>
              </a:solidFill>
            </a:endParaRPr>
          </a:p>
          <a:p>
            <a:r>
              <a:rPr lang="zh-CN" altLang="en-US" sz="1200" dirty="0">
                <a:solidFill>
                  <a:srgbClr val="EEECE1">
                    <a:lumMod val="25000"/>
                  </a:srgbClr>
                </a:solidFill>
              </a:rPr>
              <a:t>教案下载：</a:t>
            </a:r>
            <a:r>
              <a:rPr lang="en-US" altLang="zh-CN" sz="1200" dirty="0">
                <a:solidFill>
                  <a:srgbClr val="EEECE1">
                    <a:lumMod val="25000"/>
                  </a:srgbClr>
                </a:solidFill>
                <a:hlinkClick r:id="rId17"/>
              </a:rPr>
              <a:t>www.1ppt.com/jiaoan/</a:t>
            </a:r>
            <a:r>
              <a:rPr lang="en-US" altLang="zh-CN" sz="1200" dirty="0">
                <a:solidFill>
                  <a:srgbClr val="EEECE1">
                    <a:lumMod val="25000"/>
                  </a:srgbClr>
                </a:solidFill>
              </a:rPr>
              <a:t>                PPT</a:t>
            </a:r>
            <a:r>
              <a:rPr lang="zh-CN" altLang="en-US" sz="1200" dirty="0">
                <a:solidFill>
                  <a:srgbClr val="EEECE1">
                    <a:lumMod val="25000"/>
                  </a:srgbClr>
                </a:solidFill>
              </a:rPr>
              <a:t>论坛：</a:t>
            </a:r>
            <a:r>
              <a:rPr lang="en-US" altLang="zh-CN" sz="1200" dirty="0">
                <a:solidFill>
                  <a:srgbClr val="EEECE1">
                    <a:lumMod val="25000"/>
                  </a:srgbClr>
                </a:solidFill>
                <a:hlinkClick r:id="rId18"/>
              </a:rPr>
              <a:t>www.1ppt.cn</a:t>
            </a:r>
            <a:r>
              <a:rPr lang="en-US" altLang="zh-CN" sz="1200" dirty="0">
                <a:solidFill>
                  <a:srgbClr val="EEECE1">
                    <a:lumMod val="25000"/>
                  </a:srgbClr>
                </a:solidFill>
              </a:rPr>
              <a:t> </a:t>
            </a:r>
            <a:endParaRPr lang="en-US" altLang="zh-CN" sz="1200" dirty="0">
              <a:solidFill>
                <a:srgbClr val="EEECE1">
                  <a:lumMod val="25000"/>
                </a:srgbClr>
              </a:solidFill>
            </a:endParaRPr>
          </a:p>
          <a:p>
            <a:r>
              <a:rPr lang="en-US" altLang="zh-CN" sz="1200" dirty="0">
                <a:solidFill>
                  <a:srgbClr val="EEECE1">
                    <a:lumMod val="25000"/>
                  </a:srgbClr>
                </a:solidFill>
              </a:rPr>
              <a:t>  </a:t>
            </a:r>
            <a:endParaRPr lang="zh-CN" altLang="en-US" sz="1200">
              <a:solidFill>
                <a:srgbClr val="EEECE1">
                  <a:lumMod val="25000"/>
                </a:srgbClr>
              </a:solidFill>
            </a:endParaRPr>
          </a:p>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976A1B-A685-4D5E-9C01-99EEBD5C0C8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charset="0"/>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charset="0"/>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26.wmf"/><Relationship Id="rId8" Type="http://schemas.openxmlformats.org/officeDocument/2006/relationships/oleObject" Target="../embeddings/oleObject3.bin"/><Relationship Id="rId7" Type="http://schemas.openxmlformats.org/officeDocument/2006/relationships/image" Target="../media/image7.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10.png"/><Relationship Id="rId14" Type="http://schemas.openxmlformats.org/officeDocument/2006/relationships/notesSlide" Target="../notesSlides/notesSlide10.xml"/><Relationship Id="rId13" Type="http://schemas.openxmlformats.org/officeDocument/2006/relationships/vmlDrawing" Target="../drawings/vmlDrawing2.vml"/><Relationship Id="rId12" Type="http://schemas.openxmlformats.org/officeDocument/2006/relationships/slideLayout" Target="../slideLayouts/slideLayout2.xml"/><Relationship Id="rId11" Type="http://schemas.openxmlformats.org/officeDocument/2006/relationships/image" Target="../media/image27.wmf"/><Relationship Id="rId10" Type="http://schemas.openxmlformats.org/officeDocument/2006/relationships/oleObject" Target="../embeddings/oleObject4.bin"/><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29.wmf"/><Relationship Id="rId5" Type="http://schemas.openxmlformats.org/officeDocument/2006/relationships/oleObject" Target="../embeddings/oleObject5.bin"/><Relationship Id="rId4" Type="http://schemas.openxmlformats.org/officeDocument/2006/relationships/image" Target="../media/image28.jpeg"/><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2.xml"/><Relationship Id="rId7" Type="http://schemas.openxmlformats.org/officeDocument/2006/relationships/image" Target="../media/image7.png"/><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4.jpeg"/><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10.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3" Type="http://schemas.openxmlformats.org/officeDocument/2006/relationships/image" Target="../media/image6.png"/><Relationship Id="rId2" Type="http://schemas.openxmlformats.org/officeDocument/2006/relationships/image" Target="../media/image2.png"/><Relationship Id="rId12" Type="http://schemas.openxmlformats.org/officeDocument/2006/relationships/notesSlide" Target="../notesSlides/notesSlide2.xml"/><Relationship Id="rId11" Type="http://schemas.openxmlformats.org/officeDocument/2006/relationships/slideLayout" Target="../slideLayouts/slideLayout2.xml"/><Relationship Id="rId10" Type="http://schemas.openxmlformats.org/officeDocument/2006/relationships/image" Target="../media/image7.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14.jpeg"/><Relationship Id="rId2" Type="http://schemas.openxmlformats.org/officeDocument/2006/relationships/image" Target="../media/image10.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png"/><Relationship Id="rId7" Type="http://schemas.openxmlformats.org/officeDocument/2006/relationships/image" Target="../media/image19.jpeg"/><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0.png"/><Relationship Id="rId2" Type="http://schemas.openxmlformats.org/officeDocument/2006/relationships/image" Target="../media/image15.png"/><Relationship Id="rId10" Type="http://schemas.openxmlformats.org/officeDocument/2006/relationships/notesSlide" Target="../notesSlides/notesSlide8.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2.xml"/><Relationship Id="rId7" Type="http://schemas.openxmlformats.org/officeDocument/2006/relationships/image" Target="../media/image21.wmf"/><Relationship Id="rId6" Type="http://schemas.openxmlformats.org/officeDocument/2006/relationships/oleObject" Target="../embeddings/oleObject2.bin"/><Relationship Id="rId5" Type="http://schemas.openxmlformats.org/officeDocument/2006/relationships/image" Target="../media/image20.wmf"/><Relationship Id="rId4" Type="http://schemas.openxmlformats.org/officeDocument/2006/relationships/oleObject" Target="../embeddings/oleObject1.bin"/><Relationship Id="rId3" Type="http://schemas.openxmlformats.org/officeDocument/2006/relationships/image" Target="../media/image7.png"/><Relationship Id="rId2" Type="http://schemas.openxmlformats.org/officeDocument/2006/relationships/image" Target="../media/image10.png"/><Relationship Id="rId10" Type="http://schemas.openxmlformats.org/officeDocument/2006/relationships/notesSlide" Target="../notesSlides/notesSlide9.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screen"/>
          <a:stretch>
            <a:fillRect/>
          </a:stretch>
        </p:blipFill>
        <p:spPr>
          <a:xfrm>
            <a:off x="400526" y="2297436"/>
            <a:ext cx="11391285" cy="3735421"/>
          </a:xfrm>
          <a:prstGeom prst="rect">
            <a:avLst/>
          </a:prstGeom>
          <a:effectLst>
            <a:outerShdw blurRad="190500" sx="102000" sy="102000" algn="ctr" rotWithShape="0">
              <a:prstClr val="black">
                <a:alpha val="30000"/>
              </a:prstClr>
            </a:outerShdw>
          </a:effectLst>
        </p:spPr>
      </p:pic>
      <p:pic>
        <p:nvPicPr>
          <p:cNvPr id="16" name="图片 15"/>
          <p:cNvPicPr>
            <a:picLocks noChangeAspect="1"/>
          </p:cNvPicPr>
          <p:nvPr/>
        </p:nvPicPr>
        <p:blipFill>
          <a:blip r:embed="rId2" cstate="screen"/>
          <a:stretch>
            <a:fillRect/>
          </a:stretch>
        </p:blipFill>
        <p:spPr>
          <a:xfrm rot="5400000">
            <a:off x="291943" y="2406019"/>
            <a:ext cx="3735421" cy="3518258"/>
          </a:xfrm>
          <a:prstGeom prst="rect">
            <a:avLst/>
          </a:prstGeom>
        </p:spPr>
      </p:pic>
      <p:sp>
        <p:nvSpPr>
          <p:cNvPr id="6" name="文本框 5"/>
          <p:cNvSpPr txBox="1"/>
          <p:nvPr/>
        </p:nvSpPr>
        <p:spPr>
          <a:xfrm>
            <a:off x="1185057" y="3353846"/>
            <a:ext cx="9859010" cy="368300"/>
          </a:xfrm>
          <a:prstGeom prst="rect">
            <a:avLst/>
          </a:prstGeom>
          <a:noFill/>
        </p:spPr>
        <p:txBody>
          <a:bodyPr wrap="square" rtlCol="0">
            <a:spAutoFit/>
          </a:bodyPr>
          <a:lstStyle/>
          <a:p>
            <a:pPr algn="ctr"/>
            <a:r>
              <a:rPr b="1" dirty="0">
                <a:solidFill>
                  <a:srgbClr val="445469"/>
                </a:solidFill>
                <a:latin typeface="微软雅黑" panose="020B0503020204020204" charset="-122"/>
                <a:ea typeface="微软雅黑" panose="020B0503020204020204" charset="-122"/>
              </a:rPr>
              <a:t>Regularizing Neural Machine Translation by Target-Bidirectional Agreement</a:t>
            </a:r>
            <a:endParaRPr b="1" dirty="0">
              <a:solidFill>
                <a:srgbClr val="445469"/>
              </a:solidFill>
              <a:latin typeface="微软雅黑" panose="020B0503020204020204" charset="-122"/>
              <a:ea typeface="微软雅黑" panose="020B0503020204020204" charset="-122"/>
            </a:endParaRPr>
          </a:p>
        </p:txBody>
      </p:sp>
      <p:sp>
        <p:nvSpPr>
          <p:cNvPr id="8" name="文本框 7"/>
          <p:cNvSpPr txBox="1"/>
          <p:nvPr/>
        </p:nvSpPr>
        <p:spPr>
          <a:xfrm>
            <a:off x="2486564" y="4172711"/>
            <a:ext cx="7255510" cy="352425"/>
          </a:xfrm>
          <a:prstGeom prst="rect">
            <a:avLst/>
          </a:prstGeom>
          <a:noFill/>
        </p:spPr>
        <p:txBody>
          <a:bodyPr wrap="none">
            <a:spAutoFit/>
          </a:bodyPr>
          <a:lstStyle/>
          <a:p>
            <a:pPr algn="ctr"/>
            <a:r>
              <a:rPr lang="en-US" altLang="zh-CN" sz="1700" dirty="0">
                <a:solidFill>
                  <a:srgbClr val="807F83"/>
                </a:solidFill>
                <a:latin typeface="微软雅黑" panose="020B0503020204020204" charset="-122"/>
                <a:ea typeface="微软雅黑" panose="020B0503020204020204" charset="-122"/>
              </a:rPr>
              <a:t>The Thirty-Third AAAI Conference on Artificial Intelligence (AAAI-19)</a:t>
            </a:r>
            <a:endParaRPr lang="en-US" altLang="zh-CN" sz="1700" dirty="0">
              <a:solidFill>
                <a:srgbClr val="807F83"/>
              </a:solidFill>
              <a:latin typeface="微软雅黑" panose="020B0503020204020204" charset="-122"/>
              <a:ea typeface="微软雅黑" panose="020B0503020204020204" charset="-122"/>
            </a:endParaRPr>
          </a:p>
        </p:txBody>
      </p:sp>
      <p:sp>
        <p:nvSpPr>
          <p:cNvPr id="10" name="矩形 8"/>
          <p:cNvSpPr>
            <a:spLocks noChangeArrowheads="1"/>
          </p:cNvSpPr>
          <p:nvPr/>
        </p:nvSpPr>
        <p:spPr bwMode="auto">
          <a:xfrm>
            <a:off x="4199255" y="4590415"/>
            <a:ext cx="3792855" cy="398780"/>
          </a:xfrm>
          <a:prstGeom prst="rect">
            <a:avLst/>
          </a:prstGeom>
          <a:solidFill>
            <a:srgbClr val="7FC5D7"/>
          </a:solidFill>
          <a:ln>
            <a:noFill/>
          </a:ln>
        </p:spPr>
        <p:txBody>
          <a:bodyPr wrap="square">
            <a:spAutoFit/>
          </a:bodyPr>
          <a:lstStyle>
            <a:lvl1pPr>
              <a:defRPr>
                <a:solidFill>
                  <a:schemeClr val="tx1"/>
                </a:solidFill>
                <a:latin typeface="Calibri" charset="0"/>
                <a:ea typeface="宋体" panose="02010600030101010101" pitchFamily="2" charset="-122"/>
              </a:defRPr>
            </a:lvl1pPr>
            <a:lvl2pPr marL="742950" indent="-285750">
              <a:defRPr>
                <a:solidFill>
                  <a:schemeClr val="tx1"/>
                </a:solidFill>
                <a:latin typeface="Calibri" charset="0"/>
                <a:ea typeface="宋体" panose="02010600030101010101" pitchFamily="2" charset="-122"/>
              </a:defRPr>
            </a:lvl2pPr>
            <a:lvl3pPr marL="1143000" indent="-228600">
              <a:defRPr>
                <a:solidFill>
                  <a:schemeClr val="tx1"/>
                </a:solidFill>
                <a:latin typeface="Calibri" charset="0"/>
                <a:ea typeface="宋体" panose="02010600030101010101" pitchFamily="2" charset="-122"/>
              </a:defRPr>
            </a:lvl3pPr>
            <a:lvl4pPr marL="1600200" indent="-228600">
              <a:defRPr>
                <a:solidFill>
                  <a:schemeClr val="tx1"/>
                </a:solidFill>
                <a:latin typeface="Calibri" charset="0"/>
                <a:ea typeface="宋体" panose="02010600030101010101" pitchFamily="2" charset="-122"/>
              </a:defRPr>
            </a:lvl4pPr>
            <a:lvl5pPr marL="2057400" indent="-228600">
              <a:defRPr>
                <a:solidFill>
                  <a:schemeClr val="tx1"/>
                </a:solidFill>
                <a:latin typeface="Calibri"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charset="0"/>
                <a:ea typeface="宋体" panose="02010600030101010101" pitchFamily="2" charset="-122"/>
              </a:defRPr>
            </a:lvl9pPr>
          </a:lstStyle>
          <a:p>
            <a:pPr algn="ctr" eaLnBrk="1" hangingPunct="1"/>
            <a:r>
              <a:rPr lang="zh-CN" altLang="en-US" sz="2000" dirty="0">
                <a:solidFill>
                  <a:srgbClr val="FFF6E7"/>
                </a:solidFill>
                <a:latin typeface="微软雅黑" panose="020B0503020204020204" charset="-122"/>
                <a:ea typeface="微软雅黑" panose="020B0503020204020204" charset="-122"/>
              </a:rPr>
              <a:t>汇报人：</a:t>
            </a:r>
            <a:r>
              <a:rPr lang="en-US" altLang="zh-CN" sz="2000" dirty="0">
                <a:solidFill>
                  <a:srgbClr val="FFF6E7"/>
                </a:solidFill>
                <a:latin typeface="微软雅黑" panose="020B0503020204020204" charset="-122"/>
                <a:ea typeface="微软雅黑" panose="020B0503020204020204" charset="-122"/>
              </a:rPr>
              <a:t>S320067082-</a:t>
            </a:r>
            <a:r>
              <a:rPr lang="zh-CN" altLang="en-US" sz="2000" dirty="0">
                <a:solidFill>
                  <a:srgbClr val="FFF6E7"/>
                </a:solidFill>
                <a:latin typeface="微软雅黑" panose="020B0503020204020204" charset="-122"/>
                <a:ea typeface="微软雅黑" panose="020B0503020204020204" charset="-122"/>
              </a:rPr>
              <a:t>王庆宇</a:t>
            </a:r>
            <a:endParaRPr lang="zh-CN" altLang="en-US" sz="2000" dirty="0">
              <a:solidFill>
                <a:srgbClr val="FFF6E7"/>
              </a:solidFill>
              <a:latin typeface="微软雅黑" panose="020B0503020204020204" charset="-122"/>
              <a:ea typeface="微软雅黑" panose="020B0503020204020204" charset="-122"/>
            </a:endParaRPr>
          </a:p>
        </p:txBody>
      </p:sp>
      <p:cxnSp>
        <p:nvCxnSpPr>
          <p:cNvPr id="12" name="直接连接符 11"/>
          <p:cNvCxnSpPr/>
          <p:nvPr/>
        </p:nvCxnSpPr>
        <p:spPr>
          <a:xfrm>
            <a:off x="2055031" y="4172710"/>
            <a:ext cx="8135821" cy="0"/>
          </a:xfrm>
          <a:prstGeom prst="line">
            <a:avLst/>
          </a:prstGeom>
          <a:ln>
            <a:solidFill>
              <a:srgbClr val="409CC3"/>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2153425" y="4526638"/>
            <a:ext cx="7868782" cy="461963"/>
            <a:chOff x="2153254" y="3921817"/>
            <a:chExt cx="7868787" cy="461963"/>
          </a:xfrm>
        </p:grpSpPr>
        <p:sp>
          <p:nvSpPr>
            <p:cNvPr id="13" name="Freeform 5"/>
            <p:cNvSpPr>
              <a:spLocks noEditPoints="1"/>
            </p:cNvSpPr>
            <p:nvPr/>
          </p:nvSpPr>
          <p:spPr bwMode="auto">
            <a:xfrm>
              <a:off x="2153254" y="3921817"/>
              <a:ext cx="1206500" cy="461963"/>
            </a:xfrm>
            <a:custGeom>
              <a:avLst/>
              <a:gdLst>
                <a:gd name="T0" fmla="*/ 298 w 321"/>
                <a:gd name="T1" fmla="*/ 9 h 120"/>
                <a:gd name="T2" fmla="*/ 251 w 321"/>
                <a:gd name="T3" fmla="*/ 36 h 120"/>
                <a:gd name="T4" fmla="*/ 215 w 321"/>
                <a:gd name="T5" fmla="*/ 39 h 120"/>
                <a:gd name="T6" fmla="*/ 167 w 321"/>
                <a:gd name="T7" fmla="*/ 53 h 120"/>
                <a:gd name="T8" fmla="*/ 141 w 321"/>
                <a:gd name="T9" fmla="*/ 68 h 120"/>
                <a:gd name="T10" fmla="*/ 123 w 321"/>
                <a:gd name="T11" fmla="*/ 77 h 120"/>
                <a:gd name="T12" fmla="*/ 71 w 321"/>
                <a:gd name="T13" fmla="*/ 106 h 120"/>
                <a:gd name="T14" fmla="*/ 31 w 321"/>
                <a:gd name="T15" fmla="*/ 105 h 120"/>
                <a:gd name="T16" fmla="*/ 11 w 321"/>
                <a:gd name="T17" fmla="*/ 89 h 120"/>
                <a:gd name="T18" fmla="*/ 19 w 321"/>
                <a:gd name="T19" fmla="*/ 37 h 120"/>
                <a:gd name="T20" fmla="*/ 60 w 321"/>
                <a:gd name="T21" fmla="*/ 16 h 120"/>
                <a:gd name="T22" fmla="*/ 83 w 321"/>
                <a:gd name="T23" fmla="*/ 40 h 120"/>
                <a:gd name="T24" fmla="*/ 54 w 321"/>
                <a:gd name="T25" fmla="*/ 46 h 120"/>
                <a:gd name="T26" fmla="*/ 64 w 321"/>
                <a:gd name="T27" fmla="*/ 41 h 120"/>
                <a:gd name="T28" fmla="*/ 52 w 321"/>
                <a:gd name="T29" fmla="*/ 38 h 120"/>
                <a:gd name="T30" fmla="*/ 90 w 321"/>
                <a:gd name="T31" fmla="*/ 49 h 120"/>
                <a:gd name="T32" fmla="*/ 57 w 321"/>
                <a:gd name="T33" fmla="*/ 4 h 120"/>
                <a:gd name="T34" fmla="*/ 2 w 321"/>
                <a:gd name="T35" fmla="*/ 61 h 120"/>
                <a:gd name="T36" fmla="*/ 45 w 321"/>
                <a:gd name="T37" fmla="*/ 119 h 120"/>
                <a:gd name="T38" fmla="*/ 66 w 321"/>
                <a:gd name="T39" fmla="*/ 119 h 120"/>
                <a:gd name="T40" fmla="*/ 114 w 321"/>
                <a:gd name="T41" fmla="*/ 101 h 120"/>
                <a:gd name="T42" fmla="*/ 126 w 321"/>
                <a:gd name="T43" fmla="*/ 94 h 120"/>
                <a:gd name="T44" fmla="*/ 170 w 321"/>
                <a:gd name="T45" fmla="*/ 67 h 120"/>
                <a:gd name="T46" fmla="*/ 195 w 321"/>
                <a:gd name="T47" fmla="*/ 53 h 120"/>
                <a:gd name="T48" fmla="*/ 236 w 321"/>
                <a:gd name="T49" fmla="*/ 40 h 120"/>
                <a:gd name="T50" fmla="*/ 247 w 321"/>
                <a:gd name="T51" fmla="*/ 46 h 120"/>
                <a:gd name="T52" fmla="*/ 277 w 321"/>
                <a:gd name="T53" fmla="*/ 106 h 120"/>
                <a:gd name="T54" fmla="*/ 274 w 321"/>
                <a:gd name="T55" fmla="*/ 40 h 120"/>
                <a:gd name="T56" fmla="*/ 257 w 321"/>
                <a:gd name="T57" fmla="*/ 36 h 120"/>
                <a:gd name="T58" fmla="*/ 276 w 321"/>
                <a:gd name="T59" fmla="*/ 17 h 120"/>
                <a:gd name="T60" fmla="*/ 312 w 321"/>
                <a:gd name="T61" fmla="*/ 32 h 120"/>
                <a:gd name="T62" fmla="*/ 303 w 321"/>
                <a:gd name="T63" fmla="*/ 35 h 120"/>
                <a:gd name="T64" fmla="*/ 298 w 321"/>
                <a:gd name="T65" fmla="*/ 30 h 120"/>
                <a:gd name="T66" fmla="*/ 306 w 321"/>
                <a:gd name="T67" fmla="*/ 45 h 120"/>
                <a:gd name="T68" fmla="*/ 270 w 321"/>
                <a:gd name="T69" fmla="*/ 42 h 120"/>
                <a:gd name="T70" fmla="*/ 292 w 321"/>
                <a:gd name="T71" fmla="*/ 89 h 120"/>
                <a:gd name="T72" fmla="*/ 258 w 321"/>
                <a:gd name="T73" fmla="*/ 82 h 120"/>
                <a:gd name="T74" fmla="*/ 257 w 321"/>
                <a:gd name="T75" fmla="*/ 4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1" h="120">
                  <a:moveTo>
                    <a:pt x="318" y="22"/>
                  </a:moveTo>
                  <a:cubicBezTo>
                    <a:pt x="315" y="14"/>
                    <a:pt x="308" y="10"/>
                    <a:pt x="298" y="9"/>
                  </a:cubicBezTo>
                  <a:cubicBezTo>
                    <a:pt x="279" y="7"/>
                    <a:pt x="265" y="17"/>
                    <a:pt x="257" y="27"/>
                  </a:cubicBezTo>
                  <a:cubicBezTo>
                    <a:pt x="256" y="29"/>
                    <a:pt x="254" y="35"/>
                    <a:pt x="251" y="36"/>
                  </a:cubicBezTo>
                  <a:cubicBezTo>
                    <a:pt x="250" y="36"/>
                    <a:pt x="248" y="35"/>
                    <a:pt x="247" y="35"/>
                  </a:cubicBezTo>
                  <a:cubicBezTo>
                    <a:pt x="235" y="34"/>
                    <a:pt x="226" y="37"/>
                    <a:pt x="215" y="39"/>
                  </a:cubicBezTo>
                  <a:cubicBezTo>
                    <a:pt x="203" y="41"/>
                    <a:pt x="194" y="45"/>
                    <a:pt x="183" y="48"/>
                  </a:cubicBezTo>
                  <a:cubicBezTo>
                    <a:pt x="178" y="49"/>
                    <a:pt x="172" y="51"/>
                    <a:pt x="167" y="53"/>
                  </a:cubicBezTo>
                  <a:cubicBezTo>
                    <a:pt x="164" y="54"/>
                    <a:pt x="161" y="58"/>
                    <a:pt x="157" y="60"/>
                  </a:cubicBezTo>
                  <a:cubicBezTo>
                    <a:pt x="152" y="63"/>
                    <a:pt x="146" y="65"/>
                    <a:pt x="141" y="68"/>
                  </a:cubicBezTo>
                  <a:cubicBezTo>
                    <a:pt x="139" y="69"/>
                    <a:pt x="137" y="71"/>
                    <a:pt x="135" y="73"/>
                  </a:cubicBezTo>
                  <a:cubicBezTo>
                    <a:pt x="132" y="74"/>
                    <a:pt x="127" y="75"/>
                    <a:pt x="123" y="77"/>
                  </a:cubicBezTo>
                  <a:cubicBezTo>
                    <a:pt x="118" y="80"/>
                    <a:pt x="114" y="85"/>
                    <a:pt x="108" y="88"/>
                  </a:cubicBezTo>
                  <a:cubicBezTo>
                    <a:pt x="96" y="95"/>
                    <a:pt x="86" y="101"/>
                    <a:pt x="71" y="106"/>
                  </a:cubicBezTo>
                  <a:cubicBezTo>
                    <a:pt x="65" y="108"/>
                    <a:pt x="56" y="111"/>
                    <a:pt x="49" y="111"/>
                  </a:cubicBezTo>
                  <a:cubicBezTo>
                    <a:pt x="43" y="111"/>
                    <a:pt x="36" y="108"/>
                    <a:pt x="31" y="105"/>
                  </a:cubicBezTo>
                  <a:cubicBezTo>
                    <a:pt x="28" y="103"/>
                    <a:pt x="23" y="100"/>
                    <a:pt x="20" y="97"/>
                  </a:cubicBezTo>
                  <a:cubicBezTo>
                    <a:pt x="17" y="95"/>
                    <a:pt x="13" y="92"/>
                    <a:pt x="11" y="89"/>
                  </a:cubicBezTo>
                  <a:cubicBezTo>
                    <a:pt x="9" y="86"/>
                    <a:pt x="6" y="81"/>
                    <a:pt x="6" y="79"/>
                  </a:cubicBezTo>
                  <a:cubicBezTo>
                    <a:pt x="1" y="62"/>
                    <a:pt x="12" y="47"/>
                    <a:pt x="19" y="37"/>
                  </a:cubicBezTo>
                  <a:cubicBezTo>
                    <a:pt x="22" y="35"/>
                    <a:pt x="26" y="30"/>
                    <a:pt x="29" y="28"/>
                  </a:cubicBezTo>
                  <a:cubicBezTo>
                    <a:pt x="37" y="22"/>
                    <a:pt x="47" y="16"/>
                    <a:pt x="60" y="16"/>
                  </a:cubicBezTo>
                  <a:cubicBezTo>
                    <a:pt x="74" y="16"/>
                    <a:pt x="83" y="24"/>
                    <a:pt x="84" y="35"/>
                  </a:cubicBezTo>
                  <a:cubicBezTo>
                    <a:pt x="84" y="37"/>
                    <a:pt x="83" y="39"/>
                    <a:pt x="83" y="40"/>
                  </a:cubicBezTo>
                  <a:cubicBezTo>
                    <a:pt x="81" y="47"/>
                    <a:pt x="72" y="55"/>
                    <a:pt x="62" y="54"/>
                  </a:cubicBezTo>
                  <a:cubicBezTo>
                    <a:pt x="59" y="53"/>
                    <a:pt x="54" y="50"/>
                    <a:pt x="54" y="46"/>
                  </a:cubicBezTo>
                  <a:cubicBezTo>
                    <a:pt x="54" y="43"/>
                    <a:pt x="56" y="41"/>
                    <a:pt x="58" y="40"/>
                  </a:cubicBezTo>
                  <a:cubicBezTo>
                    <a:pt x="61" y="40"/>
                    <a:pt x="62" y="43"/>
                    <a:pt x="64" y="41"/>
                  </a:cubicBezTo>
                  <a:cubicBezTo>
                    <a:pt x="67" y="38"/>
                    <a:pt x="60" y="35"/>
                    <a:pt x="57" y="36"/>
                  </a:cubicBezTo>
                  <a:cubicBezTo>
                    <a:pt x="56" y="36"/>
                    <a:pt x="53" y="37"/>
                    <a:pt x="52" y="38"/>
                  </a:cubicBezTo>
                  <a:cubicBezTo>
                    <a:pt x="43" y="47"/>
                    <a:pt x="56" y="60"/>
                    <a:pt x="65" y="61"/>
                  </a:cubicBezTo>
                  <a:cubicBezTo>
                    <a:pt x="76" y="62"/>
                    <a:pt x="85" y="56"/>
                    <a:pt x="90" y="49"/>
                  </a:cubicBezTo>
                  <a:cubicBezTo>
                    <a:pt x="97" y="42"/>
                    <a:pt x="98" y="29"/>
                    <a:pt x="93" y="19"/>
                  </a:cubicBezTo>
                  <a:cubicBezTo>
                    <a:pt x="88" y="6"/>
                    <a:pt x="74" y="0"/>
                    <a:pt x="57" y="4"/>
                  </a:cubicBezTo>
                  <a:cubicBezTo>
                    <a:pt x="37" y="9"/>
                    <a:pt x="26" y="23"/>
                    <a:pt x="15" y="37"/>
                  </a:cubicBezTo>
                  <a:cubicBezTo>
                    <a:pt x="9" y="43"/>
                    <a:pt x="5" y="52"/>
                    <a:pt x="2" y="61"/>
                  </a:cubicBezTo>
                  <a:cubicBezTo>
                    <a:pt x="1" y="67"/>
                    <a:pt x="0" y="75"/>
                    <a:pt x="2" y="82"/>
                  </a:cubicBezTo>
                  <a:cubicBezTo>
                    <a:pt x="8" y="100"/>
                    <a:pt x="26" y="113"/>
                    <a:pt x="45" y="119"/>
                  </a:cubicBezTo>
                  <a:cubicBezTo>
                    <a:pt x="49" y="120"/>
                    <a:pt x="55" y="120"/>
                    <a:pt x="58" y="120"/>
                  </a:cubicBezTo>
                  <a:cubicBezTo>
                    <a:pt x="61" y="120"/>
                    <a:pt x="64" y="120"/>
                    <a:pt x="66" y="119"/>
                  </a:cubicBezTo>
                  <a:cubicBezTo>
                    <a:pt x="77" y="118"/>
                    <a:pt x="88" y="114"/>
                    <a:pt x="97" y="111"/>
                  </a:cubicBezTo>
                  <a:cubicBezTo>
                    <a:pt x="104" y="108"/>
                    <a:pt x="108" y="104"/>
                    <a:pt x="114" y="101"/>
                  </a:cubicBezTo>
                  <a:cubicBezTo>
                    <a:pt x="116" y="100"/>
                    <a:pt x="118" y="100"/>
                    <a:pt x="119" y="99"/>
                  </a:cubicBezTo>
                  <a:cubicBezTo>
                    <a:pt x="122" y="98"/>
                    <a:pt x="124" y="95"/>
                    <a:pt x="126" y="94"/>
                  </a:cubicBezTo>
                  <a:cubicBezTo>
                    <a:pt x="134" y="89"/>
                    <a:pt x="141" y="84"/>
                    <a:pt x="149" y="78"/>
                  </a:cubicBezTo>
                  <a:cubicBezTo>
                    <a:pt x="155" y="74"/>
                    <a:pt x="163" y="71"/>
                    <a:pt x="170" y="67"/>
                  </a:cubicBezTo>
                  <a:cubicBezTo>
                    <a:pt x="178" y="62"/>
                    <a:pt x="185" y="59"/>
                    <a:pt x="192" y="55"/>
                  </a:cubicBezTo>
                  <a:cubicBezTo>
                    <a:pt x="193" y="55"/>
                    <a:pt x="194" y="53"/>
                    <a:pt x="195" y="53"/>
                  </a:cubicBezTo>
                  <a:cubicBezTo>
                    <a:pt x="198" y="52"/>
                    <a:pt x="202" y="51"/>
                    <a:pt x="205" y="50"/>
                  </a:cubicBezTo>
                  <a:cubicBezTo>
                    <a:pt x="214" y="46"/>
                    <a:pt x="224" y="41"/>
                    <a:pt x="236" y="40"/>
                  </a:cubicBezTo>
                  <a:cubicBezTo>
                    <a:pt x="238" y="40"/>
                    <a:pt x="248" y="39"/>
                    <a:pt x="249" y="41"/>
                  </a:cubicBezTo>
                  <a:cubicBezTo>
                    <a:pt x="249" y="42"/>
                    <a:pt x="247" y="45"/>
                    <a:pt x="247" y="46"/>
                  </a:cubicBezTo>
                  <a:cubicBezTo>
                    <a:pt x="241" y="62"/>
                    <a:pt x="242" y="84"/>
                    <a:pt x="249" y="97"/>
                  </a:cubicBezTo>
                  <a:cubicBezTo>
                    <a:pt x="253" y="104"/>
                    <a:pt x="268" y="109"/>
                    <a:pt x="277" y="106"/>
                  </a:cubicBezTo>
                  <a:cubicBezTo>
                    <a:pt x="291" y="101"/>
                    <a:pt x="299" y="90"/>
                    <a:pt x="300" y="74"/>
                  </a:cubicBezTo>
                  <a:cubicBezTo>
                    <a:pt x="302" y="55"/>
                    <a:pt x="287" y="45"/>
                    <a:pt x="274" y="40"/>
                  </a:cubicBezTo>
                  <a:cubicBezTo>
                    <a:pt x="271" y="39"/>
                    <a:pt x="269" y="39"/>
                    <a:pt x="266" y="38"/>
                  </a:cubicBezTo>
                  <a:cubicBezTo>
                    <a:pt x="265" y="38"/>
                    <a:pt x="258" y="37"/>
                    <a:pt x="257" y="36"/>
                  </a:cubicBezTo>
                  <a:cubicBezTo>
                    <a:pt x="257" y="35"/>
                    <a:pt x="261" y="30"/>
                    <a:pt x="261" y="29"/>
                  </a:cubicBezTo>
                  <a:cubicBezTo>
                    <a:pt x="265" y="24"/>
                    <a:pt x="271" y="19"/>
                    <a:pt x="276" y="17"/>
                  </a:cubicBezTo>
                  <a:cubicBezTo>
                    <a:pt x="283" y="14"/>
                    <a:pt x="294" y="13"/>
                    <a:pt x="302" y="15"/>
                  </a:cubicBezTo>
                  <a:cubicBezTo>
                    <a:pt x="308" y="16"/>
                    <a:pt x="313" y="24"/>
                    <a:pt x="312" y="32"/>
                  </a:cubicBezTo>
                  <a:cubicBezTo>
                    <a:pt x="312" y="35"/>
                    <a:pt x="310" y="39"/>
                    <a:pt x="307" y="40"/>
                  </a:cubicBezTo>
                  <a:cubicBezTo>
                    <a:pt x="304" y="40"/>
                    <a:pt x="303" y="37"/>
                    <a:pt x="303" y="35"/>
                  </a:cubicBezTo>
                  <a:cubicBezTo>
                    <a:pt x="304" y="32"/>
                    <a:pt x="310" y="32"/>
                    <a:pt x="308" y="29"/>
                  </a:cubicBezTo>
                  <a:cubicBezTo>
                    <a:pt x="308" y="27"/>
                    <a:pt x="301" y="29"/>
                    <a:pt x="298" y="30"/>
                  </a:cubicBezTo>
                  <a:cubicBezTo>
                    <a:pt x="297" y="32"/>
                    <a:pt x="296" y="36"/>
                    <a:pt x="296" y="37"/>
                  </a:cubicBezTo>
                  <a:cubicBezTo>
                    <a:pt x="297" y="41"/>
                    <a:pt x="301" y="45"/>
                    <a:pt x="306" y="45"/>
                  </a:cubicBezTo>
                  <a:cubicBezTo>
                    <a:pt x="314" y="45"/>
                    <a:pt x="321" y="31"/>
                    <a:pt x="318" y="22"/>
                  </a:cubicBezTo>
                  <a:close/>
                  <a:moveTo>
                    <a:pt x="270" y="42"/>
                  </a:moveTo>
                  <a:cubicBezTo>
                    <a:pt x="278" y="45"/>
                    <a:pt x="289" y="51"/>
                    <a:pt x="294" y="59"/>
                  </a:cubicBezTo>
                  <a:cubicBezTo>
                    <a:pt x="298" y="67"/>
                    <a:pt x="296" y="82"/>
                    <a:pt x="292" y="89"/>
                  </a:cubicBezTo>
                  <a:cubicBezTo>
                    <a:pt x="290" y="93"/>
                    <a:pt x="287" y="97"/>
                    <a:pt x="282" y="98"/>
                  </a:cubicBezTo>
                  <a:cubicBezTo>
                    <a:pt x="270" y="99"/>
                    <a:pt x="262" y="89"/>
                    <a:pt x="258" y="82"/>
                  </a:cubicBezTo>
                  <a:cubicBezTo>
                    <a:pt x="253" y="72"/>
                    <a:pt x="252" y="59"/>
                    <a:pt x="255" y="46"/>
                  </a:cubicBezTo>
                  <a:cubicBezTo>
                    <a:pt x="255" y="45"/>
                    <a:pt x="256" y="41"/>
                    <a:pt x="257" y="41"/>
                  </a:cubicBezTo>
                  <a:cubicBezTo>
                    <a:pt x="259" y="39"/>
                    <a:pt x="267" y="41"/>
                    <a:pt x="270" y="42"/>
                  </a:cubicBezTo>
                  <a:close/>
                </a:path>
              </a:pathLst>
            </a:custGeom>
            <a:solidFill>
              <a:srgbClr val="7FC5D7"/>
            </a:solidFill>
            <a:ln>
              <a:noFill/>
            </a:ln>
          </p:spPr>
          <p:txBody>
            <a:bodyPr vert="horz" wrap="square" lIns="91439" tIns="45719" rIns="91439" bIns="45719" numCol="1" anchor="t" anchorCtr="0" compatLnSpc="1"/>
            <a:lstStyle/>
            <a:p>
              <a:endParaRPr lang="zh-CN" altLang="en-US" sz="1700"/>
            </a:p>
          </p:txBody>
        </p:sp>
        <p:sp>
          <p:nvSpPr>
            <p:cNvPr id="14" name="Freeform 6"/>
            <p:cNvSpPr>
              <a:spLocks noEditPoints="1"/>
            </p:cNvSpPr>
            <p:nvPr/>
          </p:nvSpPr>
          <p:spPr bwMode="auto">
            <a:xfrm>
              <a:off x="8815540" y="3921817"/>
              <a:ext cx="1206501" cy="461963"/>
            </a:xfrm>
            <a:custGeom>
              <a:avLst/>
              <a:gdLst>
                <a:gd name="T0" fmla="*/ 306 w 321"/>
                <a:gd name="T1" fmla="*/ 37 h 120"/>
                <a:gd name="T2" fmla="*/ 228 w 321"/>
                <a:gd name="T3" fmla="*/ 19 h 120"/>
                <a:gd name="T4" fmla="*/ 257 w 321"/>
                <a:gd name="T5" fmla="*/ 61 h 120"/>
                <a:gd name="T6" fmla="*/ 264 w 321"/>
                <a:gd name="T7" fmla="*/ 36 h 120"/>
                <a:gd name="T8" fmla="*/ 263 w 321"/>
                <a:gd name="T9" fmla="*/ 40 h 120"/>
                <a:gd name="T10" fmla="*/ 259 w 321"/>
                <a:gd name="T11" fmla="*/ 54 h 120"/>
                <a:gd name="T12" fmla="*/ 238 w 321"/>
                <a:gd name="T13" fmla="*/ 35 h 120"/>
                <a:gd name="T14" fmla="*/ 293 w 321"/>
                <a:gd name="T15" fmla="*/ 28 h 120"/>
                <a:gd name="T16" fmla="*/ 316 w 321"/>
                <a:gd name="T17" fmla="*/ 79 h 120"/>
                <a:gd name="T18" fmla="*/ 301 w 321"/>
                <a:gd name="T19" fmla="*/ 97 h 120"/>
                <a:gd name="T20" fmla="*/ 272 w 321"/>
                <a:gd name="T21" fmla="*/ 111 h 120"/>
                <a:gd name="T22" fmla="*/ 213 w 321"/>
                <a:gd name="T23" fmla="*/ 88 h 120"/>
                <a:gd name="T24" fmla="*/ 186 w 321"/>
                <a:gd name="T25" fmla="*/ 73 h 120"/>
                <a:gd name="T26" fmla="*/ 164 w 321"/>
                <a:gd name="T27" fmla="*/ 60 h 120"/>
                <a:gd name="T28" fmla="*/ 138 w 321"/>
                <a:gd name="T29" fmla="*/ 48 h 120"/>
                <a:gd name="T30" fmla="*/ 74 w 321"/>
                <a:gd name="T31" fmla="*/ 35 h 120"/>
                <a:gd name="T32" fmla="*/ 64 w 321"/>
                <a:gd name="T33" fmla="*/ 27 h 120"/>
                <a:gd name="T34" fmla="*/ 3 w 321"/>
                <a:gd name="T35" fmla="*/ 22 h 120"/>
                <a:gd name="T36" fmla="*/ 25 w 321"/>
                <a:gd name="T37" fmla="*/ 37 h 120"/>
                <a:gd name="T38" fmla="*/ 13 w 321"/>
                <a:gd name="T39" fmla="*/ 29 h 120"/>
                <a:gd name="T40" fmla="*/ 14 w 321"/>
                <a:gd name="T41" fmla="*/ 40 h 120"/>
                <a:gd name="T42" fmla="*/ 19 w 321"/>
                <a:gd name="T43" fmla="*/ 15 h 120"/>
                <a:gd name="T44" fmla="*/ 60 w 321"/>
                <a:gd name="T45" fmla="*/ 29 h 120"/>
                <a:gd name="T46" fmla="*/ 55 w 321"/>
                <a:gd name="T47" fmla="*/ 38 h 120"/>
                <a:gd name="T48" fmla="*/ 21 w 321"/>
                <a:gd name="T49" fmla="*/ 74 h 120"/>
                <a:gd name="T50" fmla="*/ 72 w 321"/>
                <a:gd name="T51" fmla="*/ 97 h 120"/>
                <a:gd name="T52" fmla="*/ 72 w 321"/>
                <a:gd name="T53" fmla="*/ 41 h 120"/>
                <a:gd name="T54" fmla="*/ 116 w 321"/>
                <a:gd name="T55" fmla="*/ 50 h 120"/>
                <a:gd name="T56" fmla="*/ 129 w 321"/>
                <a:gd name="T57" fmla="*/ 55 h 120"/>
                <a:gd name="T58" fmla="*/ 172 w 321"/>
                <a:gd name="T59" fmla="*/ 78 h 120"/>
                <a:gd name="T60" fmla="*/ 202 w 321"/>
                <a:gd name="T61" fmla="*/ 99 h 120"/>
                <a:gd name="T62" fmla="*/ 224 w 321"/>
                <a:gd name="T63" fmla="*/ 111 h 120"/>
                <a:gd name="T64" fmla="*/ 263 w 321"/>
                <a:gd name="T65" fmla="*/ 120 h 120"/>
                <a:gd name="T66" fmla="*/ 319 w 321"/>
                <a:gd name="T67" fmla="*/ 82 h 120"/>
                <a:gd name="T68" fmla="*/ 63 w 321"/>
                <a:gd name="T69" fmla="*/ 82 h 120"/>
                <a:gd name="T70" fmla="*/ 29 w 321"/>
                <a:gd name="T71" fmla="*/ 89 h 120"/>
                <a:gd name="T72" fmla="*/ 51 w 321"/>
                <a:gd name="T73" fmla="*/ 42 h 120"/>
                <a:gd name="T74" fmla="*/ 66 w 321"/>
                <a:gd name="T75" fmla="*/ 4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1" h="120">
                  <a:moveTo>
                    <a:pt x="319" y="61"/>
                  </a:moveTo>
                  <a:cubicBezTo>
                    <a:pt x="316" y="52"/>
                    <a:pt x="312" y="43"/>
                    <a:pt x="306" y="37"/>
                  </a:cubicBezTo>
                  <a:cubicBezTo>
                    <a:pt x="295" y="23"/>
                    <a:pt x="284" y="9"/>
                    <a:pt x="264" y="4"/>
                  </a:cubicBezTo>
                  <a:cubicBezTo>
                    <a:pt x="247" y="0"/>
                    <a:pt x="233" y="6"/>
                    <a:pt x="228" y="19"/>
                  </a:cubicBezTo>
                  <a:cubicBezTo>
                    <a:pt x="223" y="29"/>
                    <a:pt x="224" y="42"/>
                    <a:pt x="231" y="49"/>
                  </a:cubicBezTo>
                  <a:cubicBezTo>
                    <a:pt x="236" y="56"/>
                    <a:pt x="245" y="62"/>
                    <a:pt x="257" y="61"/>
                  </a:cubicBezTo>
                  <a:cubicBezTo>
                    <a:pt x="265" y="60"/>
                    <a:pt x="278" y="47"/>
                    <a:pt x="269" y="38"/>
                  </a:cubicBezTo>
                  <a:cubicBezTo>
                    <a:pt x="268" y="37"/>
                    <a:pt x="266" y="36"/>
                    <a:pt x="264" y="36"/>
                  </a:cubicBezTo>
                  <a:cubicBezTo>
                    <a:pt x="261" y="35"/>
                    <a:pt x="254" y="38"/>
                    <a:pt x="257" y="41"/>
                  </a:cubicBezTo>
                  <a:cubicBezTo>
                    <a:pt x="259" y="43"/>
                    <a:pt x="260" y="40"/>
                    <a:pt x="263" y="40"/>
                  </a:cubicBezTo>
                  <a:cubicBezTo>
                    <a:pt x="265" y="41"/>
                    <a:pt x="267" y="43"/>
                    <a:pt x="267" y="46"/>
                  </a:cubicBezTo>
                  <a:cubicBezTo>
                    <a:pt x="267" y="50"/>
                    <a:pt x="262" y="53"/>
                    <a:pt x="259" y="54"/>
                  </a:cubicBezTo>
                  <a:cubicBezTo>
                    <a:pt x="249" y="55"/>
                    <a:pt x="240" y="47"/>
                    <a:pt x="238" y="40"/>
                  </a:cubicBezTo>
                  <a:cubicBezTo>
                    <a:pt x="238" y="39"/>
                    <a:pt x="238" y="37"/>
                    <a:pt x="238" y="35"/>
                  </a:cubicBezTo>
                  <a:cubicBezTo>
                    <a:pt x="238" y="24"/>
                    <a:pt x="248" y="16"/>
                    <a:pt x="261" y="16"/>
                  </a:cubicBezTo>
                  <a:cubicBezTo>
                    <a:pt x="274" y="16"/>
                    <a:pt x="284" y="22"/>
                    <a:pt x="293" y="28"/>
                  </a:cubicBezTo>
                  <a:cubicBezTo>
                    <a:pt x="295" y="30"/>
                    <a:pt x="300" y="35"/>
                    <a:pt x="302" y="37"/>
                  </a:cubicBezTo>
                  <a:cubicBezTo>
                    <a:pt x="309" y="47"/>
                    <a:pt x="320" y="62"/>
                    <a:pt x="316" y="79"/>
                  </a:cubicBezTo>
                  <a:cubicBezTo>
                    <a:pt x="315" y="81"/>
                    <a:pt x="312" y="86"/>
                    <a:pt x="310" y="89"/>
                  </a:cubicBezTo>
                  <a:cubicBezTo>
                    <a:pt x="308" y="92"/>
                    <a:pt x="304" y="95"/>
                    <a:pt x="301" y="97"/>
                  </a:cubicBezTo>
                  <a:cubicBezTo>
                    <a:pt x="298" y="100"/>
                    <a:pt x="294" y="103"/>
                    <a:pt x="290" y="105"/>
                  </a:cubicBezTo>
                  <a:cubicBezTo>
                    <a:pt x="285" y="108"/>
                    <a:pt x="278" y="111"/>
                    <a:pt x="272" y="111"/>
                  </a:cubicBezTo>
                  <a:cubicBezTo>
                    <a:pt x="265" y="111"/>
                    <a:pt x="257" y="108"/>
                    <a:pt x="250" y="106"/>
                  </a:cubicBezTo>
                  <a:cubicBezTo>
                    <a:pt x="236" y="101"/>
                    <a:pt x="225" y="95"/>
                    <a:pt x="213" y="88"/>
                  </a:cubicBezTo>
                  <a:cubicBezTo>
                    <a:pt x="208" y="85"/>
                    <a:pt x="203" y="80"/>
                    <a:pt x="198" y="77"/>
                  </a:cubicBezTo>
                  <a:cubicBezTo>
                    <a:pt x="194" y="75"/>
                    <a:pt x="190" y="74"/>
                    <a:pt x="186" y="73"/>
                  </a:cubicBezTo>
                  <a:cubicBezTo>
                    <a:pt x="184" y="71"/>
                    <a:pt x="182" y="69"/>
                    <a:pt x="180" y="68"/>
                  </a:cubicBezTo>
                  <a:cubicBezTo>
                    <a:pt x="175" y="65"/>
                    <a:pt x="169" y="63"/>
                    <a:pt x="164" y="60"/>
                  </a:cubicBezTo>
                  <a:cubicBezTo>
                    <a:pt x="160" y="58"/>
                    <a:pt x="157" y="54"/>
                    <a:pt x="154" y="53"/>
                  </a:cubicBezTo>
                  <a:cubicBezTo>
                    <a:pt x="149" y="51"/>
                    <a:pt x="143" y="49"/>
                    <a:pt x="138" y="48"/>
                  </a:cubicBezTo>
                  <a:cubicBezTo>
                    <a:pt x="128" y="45"/>
                    <a:pt x="118" y="41"/>
                    <a:pt x="106" y="39"/>
                  </a:cubicBezTo>
                  <a:cubicBezTo>
                    <a:pt x="95" y="37"/>
                    <a:pt x="86" y="34"/>
                    <a:pt x="74" y="35"/>
                  </a:cubicBezTo>
                  <a:cubicBezTo>
                    <a:pt x="73" y="35"/>
                    <a:pt x="71" y="36"/>
                    <a:pt x="70" y="36"/>
                  </a:cubicBezTo>
                  <a:cubicBezTo>
                    <a:pt x="68" y="35"/>
                    <a:pt x="65" y="29"/>
                    <a:pt x="64" y="27"/>
                  </a:cubicBezTo>
                  <a:cubicBezTo>
                    <a:pt x="56" y="17"/>
                    <a:pt x="42" y="7"/>
                    <a:pt x="23" y="9"/>
                  </a:cubicBezTo>
                  <a:cubicBezTo>
                    <a:pt x="13" y="10"/>
                    <a:pt x="6" y="14"/>
                    <a:pt x="3" y="22"/>
                  </a:cubicBezTo>
                  <a:cubicBezTo>
                    <a:pt x="0" y="31"/>
                    <a:pt x="8" y="45"/>
                    <a:pt x="15" y="45"/>
                  </a:cubicBezTo>
                  <a:cubicBezTo>
                    <a:pt x="20" y="45"/>
                    <a:pt x="24" y="41"/>
                    <a:pt x="25" y="37"/>
                  </a:cubicBezTo>
                  <a:cubicBezTo>
                    <a:pt x="25" y="36"/>
                    <a:pt x="25" y="32"/>
                    <a:pt x="23" y="30"/>
                  </a:cubicBezTo>
                  <a:cubicBezTo>
                    <a:pt x="21" y="29"/>
                    <a:pt x="13" y="27"/>
                    <a:pt x="13" y="29"/>
                  </a:cubicBezTo>
                  <a:cubicBezTo>
                    <a:pt x="11" y="32"/>
                    <a:pt x="18" y="32"/>
                    <a:pt x="18" y="35"/>
                  </a:cubicBezTo>
                  <a:cubicBezTo>
                    <a:pt x="18" y="37"/>
                    <a:pt x="17" y="40"/>
                    <a:pt x="14" y="40"/>
                  </a:cubicBezTo>
                  <a:cubicBezTo>
                    <a:pt x="11" y="39"/>
                    <a:pt x="9" y="35"/>
                    <a:pt x="9" y="32"/>
                  </a:cubicBezTo>
                  <a:cubicBezTo>
                    <a:pt x="8" y="24"/>
                    <a:pt x="13" y="16"/>
                    <a:pt x="19" y="15"/>
                  </a:cubicBezTo>
                  <a:cubicBezTo>
                    <a:pt x="27" y="13"/>
                    <a:pt x="38" y="14"/>
                    <a:pt x="45" y="17"/>
                  </a:cubicBezTo>
                  <a:cubicBezTo>
                    <a:pt x="50" y="19"/>
                    <a:pt x="56" y="24"/>
                    <a:pt x="60" y="29"/>
                  </a:cubicBezTo>
                  <a:cubicBezTo>
                    <a:pt x="61" y="30"/>
                    <a:pt x="64" y="35"/>
                    <a:pt x="64" y="36"/>
                  </a:cubicBezTo>
                  <a:cubicBezTo>
                    <a:pt x="63" y="37"/>
                    <a:pt x="57" y="38"/>
                    <a:pt x="55" y="38"/>
                  </a:cubicBezTo>
                  <a:cubicBezTo>
                    <a:pt x="52" y="39"/>
                    <a:pt x="50" y="39"/>
                    <a:pt x="47" y="40"/>
                  </a:cubicBezTo>
                  <a:cubicBezTo>
                    <a:pt x="34" y="45"/>
                    <a:pt x="20" y="55"/>
                    <a:pt x="21" y="74"/>
                  </a:cubicBezTo>
                  <a:cubicBezTo>
                    <a:pt x="22" y="90"/>
                    <a:pt x="30" y="101"/>
                    <a:pt x="44" y="106"/>
                  </a:cubicBezTo>
                  <a:cubicBezTo>
                    <a:pt x="53" y="109"/>
                    <a:pt x="68" y="104"/>
                    <a:pt x="72" y="97"/>
                  </a:cubicBezTo>
                  <a:cubicBezTo>
                    <a:pt x="80" y="84"/>
                    <a:pt x="80" y="62"/>
                    <a:pt x="74" y="46"/>
                  </a:cubicBezTo>
                  <a:cubicBezTo>
                    <a:pt x="74" y="45"/>
                    <a:pt x="72" y="42"/>
                    <a:pt x="72" y="41"/>
                  </a:cubicBezTo>
                  <a:cubicBezTo>
                    <a:pt x="73" y="39"/>
                    <a:pt x="83" y="40"/>
                    <a:pt x="85" y="40"/>
                  </a:cubicBezTo>
                  <a:cubicBezTo>
                    <a:pt x="97" y="41"/>
                    <a:pt x="107" y="46"/>
                    <a:pt x="116" y="50"/>
                  </a:cubicBezTo>
                  <a:cubicBezTo>
                    <a:pt x="119" y="51"/>
                    <a:pt x="123" y="52"/>
                    <a:pt x="126" y="53"/>
                  </a:cubicBezTo>
                  <a:cubicBezTo>
                    <a:pt x="127" y="53"/>
                    <a:pt x="128" y="55"/>
                    <a:pt x="129" y="55"/>
                  </a:cubicBezTo>
                  <a:cubicBezTo>
                    <a:pt x="136" y="59"/>
                    <a:pt x="143" y="62"/>
                    <a:pt x="151" y="67"/>
                  </a:cubicBezTo>
                  <a:cubicBezTo>
                    <a:pt x="158" y="71"/>
                    <a:pt x="166" y="74"/>
                    <a:pt x="172" y="78"/>
                  </a:cubicBezTo>
                  <a:cubicBezTo>
                    <a:pt x="180" y="84"/>
                    <a:pt x="187" y="89"/>
                    <a:pt x="195" y="94"/>
                  </a:cubicBezTo>
                  <a:cubicBezTo>
                    <a:pt x="197" y="95"/>
                    <a:pt x="199" y="98"/>
                    <a:pt x="202" y="99"/>
                  </a:cubicBezTo>
                  <a:cubicBezTo>
                    <a:pt x="203" y="100"/>
                    <a:pt x="205" y="100"/>
                    <a:pt x="207" y="101"/>
                  </a:cubicBezTo>
                  <a:cubicBezTo>
                    <a:pt x="213" y="104"/>
                    <a:pt x="217" y="108"/>
                    <a:pt x="224" y="111"/>
                  </a:cubicBezTo>
                  <a:cubicBezTo>
                    <a:pt x="233" y="114"/>
                    <a:pt x="244" y="118"/>
                    <a:pt x="255" y="119"/>
                  </a:cubicBezTo>
                  <a:cubicBezTo>
                    <a:pt x="257" y="120"/>
                    <a:pt x="260" y="120"/>
                    <a:pt x="263" y="120"/>
                  </a:cubicBezTo>
                  <a:cubicBezTo>
                    <a:pt x="266" y="120"/>
                    <a:pt x="273" y="120"/>
                    <a:pt x="276" y="119"/>
                  </a:cubicBezTo>
                  <a:cubicBezTo>
                    <a:pt x="295" y="113"/>
                    <a:pt x="313" y="100"/>
                    <a:pt x="319" y="82"/>
                  </a:cubicBezTo>
                  <a:cubicBezTo>
                    <a:pt x="321" y="75"/>
                    <a:pt x="320" y="67"/>
                    <a:pt x="319" y="61"/>
                  </a:cubicBezTo>
                  <a:close/>
                  <a:moveTo>
                    <a:pt x="63" y="82"/>
                  </a:moveTo>
                  <a:cubicBezTo>
                    <a:pt x="59" y="89"/>
                    <a:pt x="51" y="99"/>
                    <a:pt x="39" y="98"/>
                  </a:cubicBezTo>
                  <a:cubicBezTo>
                    <a:pt x="34" y="97"/>
                    <a:pt x="31" y="93"/>
                    <a:pt x="29" y="89"/>
                  </a:cubicBezTo>
                  <a:cubicBezTo>
                    <a:pt x="25" y="82"/>
                    <a:pt x="23" y="67"/>
                    <a:pt x="27" y="59"/>
                  </a:cubicBezTo>
                  <a:cubicBezTo>
                    <a:pt x="32" y="51"/>
                    <a:pt x="43" y="45"/>
                    <a:pt x="51" y="42"/>
                  </a:cubicBezTo>
                  <a:cubicBezTo>
                    <a:pt x="54" y="41"/>
                    <a:pt x="62" y="39"/>
                    <a:pt x="64" y="41"/>
                  </a:cubicBezTo>
                  <a:cubicBezTo>
                    <a:pt x="65" y="41"/>
                    <a:pt x="66" y="45"/>
                    <a:pt x="66" y="46"/>
                  </a:cubicBezTo>
                  <a:cubicBezTo>
                    <a:pt x="69" y="59"/>
                    <a:pt x="68" y="72"/>
                    <a:pt x="63" y="82"/>
                  </a:cubicBezTo>
                  <a:close/>
                </a:path>
              </a:pathLst>
            </a:custGeom>
            <a:solidFill>
              <a:srgbClr val="7FC5D7"/>
            </a:solidFill>
            <a:ln>
              <a:noFill/>
            </a:ln>
          </p:spPr>
          <p:txBody>
            <a:bodyPr vert="horz" wrap="square" lIns="91439" tIns="45719" rIns="91439" bIns="45719" numCol="1" anchor="t" anchorCtr="0" compatLnSpc="1"/>
            <a:lstStyle/>
            <a:p>
              <a:endParaRPr lang="zh-CN" altLang="en-US" sz="1700"/>
            </a:p>
          </p:txBody>
        </p:sp>
      </p:grpSp>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backgroundRemoval t="441" b="96256" l="5584" r="99239">
                        <a14:foregroundMark x1="15736" y1="11233" x2="15736" y2="11233"/>
                        <a14:foregroundMark x1="36041" y1="8811" x2="36041" y2="8811"/>
                        <a14:foregroundMark x1="35025" y1="2863" x2="35025" y2="2863"/>
                        <a14:foregroundMark x1="5584" y1="12555" x2="5584" y2="12555"/>
                        <a14:foregroundMark x1="89848" y1="2423" x2="89848" y2="2423"/>
                        <a14:foregroundMark x1="99492" y1="661" x2="99492" y2="661"/>
                        <a14:foregroundMark x1="43909" y1="441" x2="43909" y2="441"/>
                        <a14:foregroundMark x1="92386" y1="13877" x2="92386" y2="13877"/>
                        <a14:foregroundMark x1="96193" y1="12775" x2="96193" y2="12775"/>
                        <a14:foregroundMark x1="98223" y1="92291" x2="98223" y2="92291"/>
                        <a14:foregroundMark x1="98731" y1="96256" x2="98731" y2="96256"/>
                        <a14:backgroundMark x1="15736" y1="26211" x2="15736" y2="26211"/>
                        <a14:backgroundMark x1="59645" y1="23568" x2="68528" y2="22026"/>
                        <a14:backgroundMark x1="59137" y1="20925" x2="63706" y2="29295"/>
                        <a14:backgroundMark x1="16244" y1="28194" x2="16244" y2="28194"/>
                        <a14:backgroundMark x1="22081" y1="18502" x2="22081" y2="18502"/>
                      </a14:backgroundRemoval>
                    </a14:imgEffect>
                  </a14:imgLayer>
                </a14:imgProps>
              </a:ext>
              <a:ext uri="{28A0092B-C50C-407E-A947-70E740481C1C}">
                <a14:useLocalDpi xmlns:a14="http://schemas.microsoft.com/office/drawing/2010/main" val="0"/>
              </a:ext>
            </a:extLst>
          </a:blip>
          <a:stretch>
            <a:fillRect/>
          </a:stretch>
        </p:blipFill>
        <p:spPr>
          <a:xfrm>
            <a:off x="10199493" y="2297434"/>
            <a:ext cx="1608965" cy="1853985"/>
          </a:xfrm>
          <a:prstGeom prst="rect">
            <a:avLst/>
          </a:prstGeom>
        </p:spPr>
      </p:pic>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84809" y="918171"/>
            <a:ext cx="2222719" cy="2170532"/>
          </a:xfrm>
          <a:prstGeom prst="rect">
            <a:avLst/>
          </a:prstGeom>
        </p:spPr>
      </p:pic>
      <p:sp>
        <p:nvSpPr>
          <p:cNvPr id="2" name="矩形 1"/>
          <p:cNvSpPr/>
          <p:nvPr/>
        </p:nvSpPr>
        <p:spPr>
          <a:xfrm>
            <a:off x="3690620" y="3722370"/>
            <a:ext cx="4847590" cy="368300"/>
          </a:xfrm>
          <a:prstGeom prst="rect">
            <a:avLst/>
          </a:prstGeom>
          <a:noFill/>
          <a:ln>
            <a:noFill/>
          </a:ln>
        </p:spPr>
        <p:txBody>
          <a:bodyPr wrap="none" rtlCol="0" anchor="t">
            <a:spAutoFit/>
          </a:bodyPr>
          <a:p>
            <a:pPr algn="ctr"/>
            <a:r>
              <a:rPr lang="zh-CN" altLang="en-US" b="1">
                <a:solidFill>
                  <a:schemeClr val="accent1"/>
                </a:solidFill>
                <a:effectLst>
                  <a:outerShdw blurRad="38100" dist="25400" dir="5400000" algn="ctr" rotWithShape="0">
                    <a:srgbClr val="6E747A">
                      <a:alpha val="43000"/>
                    </a:srgbClr>
                  </a:outerShdw>
                </a:effectLst>
              </a:rPr>
              <a:t>利用目标-双向协议对神经机器翻译进行正则化</a:t>
            </a:r>
            <a:endParaRPr lang="zh-CN" altLang="en-US" b="1">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screen"/>
          <a:stretch>
            <a:fillRect/>
          </a:stretch>
        </p:blipFill>
        <p:spPr>
          <a:xfrm>
            <a:off x="400526" y="225201"/>
            <a:ext cx="11391285" cy="6407598"/>
          </a:xfrm>
          <a:prstGeom prst="rect">
            <a:avLst/>
          </a:prstGeom>
          <a:effectLst>
            <a:outerShdw blurRad="190500" sx="102000" sy="102000" algn="ctr" rotWithShape="0">
              <a:prstClr val="black">
                <a:alpha val="30000"/>
              </a:prstClr>
            </a:outerShdw>
          </a:effectLst>
        </p:spPr>
      </p:pic>
      <p:pic>
        <p:nvPicPr>
          <p:cNvPr id="11" name="图片 10"/>
          <p:cNvPicPr>
            <a:picLocks noChangeAspect="1"/>
          </p:cNvPicPr>
          <p:nvPr/>
        </p:nvPicPr>
        <p:blipFill>
          <a:blip r:embed="rId2" cstate="screen"/>
          <a:stretch>
            <a:fillRect/>
          </a:stretch>
        </p:blipFill>
        <p:spPr>
          <a:xfrm rot="10800000">
            <a:off x="400524" y="225200"/>
            <a:ext cx="1845008" cy="1013050"/>
          </a:xfrm>
          <a:prstGeom prst="rect">
            <a:avLst/>
          </a:prstGeom>
        </p:spPr>
      </p:pic>
      <p:sp>
        <p:nvSpPr>
          <p:cNvPr id="12" name="文本框 11"/>
          <p:cNvSpPr txBox="1"/>
          <p:nvPr/>
        </p:nvSpPr>
        <p:spPr>
          <a:xfrm>
            <a:off x="1257469" y="295138"/>
            <a:ext cx="988064" cy="769620"/>
          </a:xfrm>
          <a:prstGeom prst="rect">
            <a:avLst/>
          </a:prstGeom>
          <a:noFill/>
        </p:spPr>
        <p:txBody>
          <a:bodyPr wrap="square" rtlCol="0">
            <a:spAutoFit/>
          </a:bodyPr>
          <a:lstStyle/>
          <a:p>
            <a:pPr algn="r"/>
            <a:r>
              <a:rPr lang="en-US" altLang="zh-CN" sz="4405" dirty="0">
                <a:solidFill>
                  <a:srgbClr val="185C99"/>
                </a:solidFill>
                <a:latin typeface="Segoe Print" panose="02000600000000000000" charset="0"/>
              </a:rPr>
              <a:t>2</a:t>
            </a:r>
            <a:endParaRPr lang="en-US" altLang="zh-CN" sz="4405" dirty="0">
              <a:solidFill>
                <a:srgbClr val="185C99"/>
              </a:solidFill>
              <a:latin typeface="Segoe Print" panose="02000600000000000000" charset="0"/>
            </a:endParaRPr>
          </a:p>
        </p:txBody>
      </p:sp>
      <p:sp>
        <p:nvSpPr>
          <p:cNvPr id="13" name="文本框 12"/>
          <p:cNvSpPr txBox="1"/>
          <p:nvPr/>
        </p:nvSpPr>
        <p:spPr>
          <a:xfrm>
            <a:off x="2245360" y="495935"/>
            <a:ext cx="3684270" cy="460375"/>
          </a:xfrm>
          <a:prstGeom prst="rect">
            <a:avLst/>
          </a:prstGeom>
          <a:noFill/>
        </p:spPr>
        <p:txBody>
          <a:bodyPr wrap="square" rtlCol="0">
            <a:spAutoFit/>
          </a:bodyPr>
          <a:lstStyle/>
          <a:p>
            <a:r>
              <a:rPr lang="zh-CN" altLang="en-US" sz="2400" dirty="0">
                <a:solidFill>
                  <a:srgbClr val="185C99"/>
                </a:solidFill>
                <a:latin typeface="微软雅黑" panose="020B0503020204020204" charset="-122"/>
                <a:ea typeface="微软雅黑" panose="020B0503020204020204" charset="-122"/>
                <a:sym typeface="+mn-ea"/>
              </a:rPr>
              <a:t>配对</a:t>
            </a:r>
            <a:r>
              <a:rPr lang="en-US" altLang="zh-CN" sz="2400" dirty="0">
                <a:solidFill>
                  <a:srgbClr val="185C99"/>
                </a:solidFill>
                <a:latin typeface="微软雅黑" panose="020B0503020204020204" charset="-122"/>
                <a:ea typeface="微软雅黑" panose="020B0503020204020204" charset="-122"/>
                <a:sym typeface="+mn-ea"/>
              </a:rPr>
              <a:t>NMT</a:t>
            </a:r>
            <a:r>
              <a:rPr lang="zh-CN" altLang="en-US" sz="2400" dirty="0">
                <a:solidFill>
                  <a:srgbClr val="185C99"/>
                </a:solidFill>
                <a:latin typeface="微软雅黑" panose="020B0503020204020204" charset="-122"/>
                <a:ea typeface="微软雅黑" panose="020B0503020204020204" charset="-122"/>
                <a:sym typeface="+mn-ea"/>
              </a:rPr>
              <a:t>模型的联合训练</a:t>
            </a:r>
            <a:endParaRPr lang="zh-CN" altLang="en-US" sz="2400" dirty="0">
              <a:solidFill>
                <a:srgbClr val="185C99"/>
              </a:solidFill>
              <a:latin typeface="微软雅黑" panose="020B0503020204020204" charset="-122"/>
              <a:ea typeface="微软雅黑" panose="020B0503020204020204" charset="-122"/>
              <a:sym typeface="+mn-ea"/>
            </a:endParaRPr>
          </a:p>
        </p:txBody>
      </p:sp>
      <p:pic>
        <p:nvPicPr>
          <p:cNvPr id="18"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8640" y="2356485"/>
            <a:ext cx="3459480" cy="23063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p:nvPr/>
        </p:nvGrpSpPr>
        <p:grpSpPr>
          <a:xfrm>
            <a:off x="1257472" y="4932521"/>
            <a:ext cx="711200" cy="715962"/>
            <a:chOff x="1359539" y="5031581"/>
            <a:chExt cx="711200" cy="715962"/>
          </a:xfrm>
        </p:grpSpPr>
        <p:sp>
          <p:nvSpPr>
            <p:cNvPr id="20" name="Oval 19"/>
            <p:cNvSpPr>
              <a:spLocks noChangeArrowheads="1"/>
            </p:cNvSpPr>
            <p:nvPr/>
          </p:nvSpPr>
          <p:spPr bwMode="auto">
            <a:xfrm>
              <a:off x="1359539" y="5031581"/>
              <a:ext cx="711200" cy="715962"/>
            </a:xfrm>
            <a:prstGeom prst="ellipse">
              <a:avLst/>
            </a:prstGeom>
            <a:solidFill>
              <a:srgbClr val="185C99"/>
            </a:solidFill>
            <a:ln>
              <a:noFill/>
            </a:ln>
          </p:spPr>
          <p:txBody>
            <a:bodyPr anchor="ctr"/>
            <a:lstStyle>
              <a:lvl1pPr>
                <a:defRPr>
                  <a:solidFill>
                    <a:schemeClr val="tx1"/>
                  </a:solidFill>
                  <a:latin typeface="Calibri" charset="0"/>
                  <a:ea typeface="宋体" panose="02010600030101010101" pitchFamily="2" charset="-122"/>
                </a:defRPr>
              </a:lvl1pPr>
              <a:lvl2pPr marL="742950" indent="-285750">
                <a:defRPr>
                  <a:solidFill>
                    <a:schemeClr val="tx1"/>
                  </a:solidFill>
                  <a:latin typeface="Calibri" charset="0"/>
                  <a:ea typeface="宋体" panose="02010600030101010101" pitchFamily="2" charset="-122"/>
                </a:defRPr>
              </a:lvl2pPr>
              <a:lvl3pPr marL="1143000" indent="-228600">
                <a:defRPr>
                  <a:solidFill>
                    <a:schemeClr val="tx1"/>
                  </a:solidFill>
                  <a:latin typeface="Calibri" charset="0"/>
                  <a:ea typeface="宋体" panose="02010600030101010101" pitchFamily="2" charset="-122"/>
                </a:defRPr>
              </a:lvl3pPr>
              <a:lvl4pPr marL="1600200" indent="-228600">
                <a:defRPr>
                  <a:solidFill>
                    <a:schemeClr val="tx1"/>
                  </a:solidFill>
                  <a:latin typeface="Calibri" charset="0"/>
                  <a:ea typeface="宋体" panose="02010600030101010101" pitchFamily="2" charset="-122"/>
                </a:defRPr>
              </a:lvl4pPr>
              <a:lvl5pPr marL="2057400" indent="-228600">
                <a:defRPr>
                  <a:solidFill>
                    <a:schemeClr val="tx1"/>
                  </a:solidFill>
                  <a:latin typeface="Calibri"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gn="ctr" eaLnBrk="1" hangingPunct="1"/>
              <a:endParaRPr lang="en-US" altLang="zh-CN" sz="11700">
                <a:solidFill>
                  <a:schemeClr val="bg1"/>
                </a:solidFill>
                <a:latin typeface="Segoe UI" panose="020B0502040204020203" charset="0"/>
              </a:endParaRPr>
            </a:p>
          </p:txBody>
        </p:sp>
        <p:pic>
          <p:nvPicPr>
            <p:cNvPr id="21" name="Group 23"/>
            <p:cNvPicPr>
              <a:picLocks noChangeArrowheads="1"/>
            </p:cNvPicPr>
            <p:nvPr/>
          </p:nvPicPr>
          <p:blipFill>
            <a:blip r:embed="rId4"/>
            <a:srcRect/>
            <a:stretch>
              <a:fillRect/>
            </a:stretch>
          </p:blipFill>
          <p:spPr bwMode="auto">
            <a:xfrm>
              <a:off x="1542101" y="5228431"/>
              <a:ext cx="390525"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3"/>
          <p:cNvGrpSpPr/>
          <p:nvPr/>
        </p:nvGrpSpPr>
        <p:grpSpPr>
          <a:xfrm>
            <a:off x="1257472" y="3071336"/>
            <a:ext cx="711200" cy="715962"/>
            <a:chOff x="1359539" y="3974306"/>
            <a:chExt cx="711200" cy="715962"/>
          </a:xfrm>
        </p:grpSpPr>
        <p:sp>
          <p:nvSpPr>
            <p:cNvPr id="22" name="Oval 16"/>
            <p:cNvSpPr>
              <a:spLocks noChangeArrowheads="1"/>
            </p:cNvSpPr>
            <p:nvPr/>
          </p:nvSpPr>
          <p:spPr bwMode="auto">
            <a:xfrm>
              <a:off x="1359539" y="3974306"/>
              <a:ext cx="711200" cy="715962"/>
            </a:xfrm>
            <a:prstGeom prst="ellipse">
              <a:avLst/>
            </a:prstGeom>
            <a:solidFill>
              <a:srgbClr val="409CC3"/>
            </a:solidFill>
            <a:ln>
              <a:noFill/>
            </a:ln>
          </p:spPr>
          <p:txBody>
            <a:bodyPr anchor="ctr"/>
            <a:lstStyle>
              <a:lvl1pPr>
                <a:defRPr>
                  <a:solidFill>
                    <a:schemeClr val="tx1"/>
                  </a:solidFill>
                  <a:latin typeface="Calibri" charset="0"/>
                  <a:ea typeface="宋体" panose="02010600030101010101" pitchFamily="2" charset="-122"/>
                </a:defRPr>
              </a:lvl1pPr>
              <a:lvl2pPr marL="742950" indent="-285750">
                <a:defRPr>
                  <a:solidFill>
                    <a:schemeClr val="tx1"/>
                  </a:solidFill>
                  <a:latin typeface="Calibri" charset="0"/>
                  <a:ea typeface="宋体" panose="02010600030101010101" pitchFamily="2" charset="-122"/>
                </a:defRPr>
              </a:lvl2pPr>
              <a:lvl3pPr marL="1143000" indent="-228600">
                <a:defRPr>
                  <a:solidFill>
                    <a:schemeClr val="tx1"/>
                  </a:solidFill>
                  <a:latin typeface="Calibri" charset="0"/>
                  <a:ea typeface="宋体" panose="02010600030101010101" pitchFamily="2" charset="-122"/>
                </a:defRPr>
              </a:lvl3pPr>
              <a:lvl4pPr marL="1600200" indent="-228600">
                <a:defRPr>
                  <a:solidFill>
                    <a:schemeClr val="tx1"/>
                  </a:solidFill>
                  <a:latin typeface="Calibri" charset="0"/>
                  <a:ea typeface="宋体" panose="02010600030101010101" pitchFamily="2" charset="-122"/>
                </a:defRPr>
              </a:lvl4pPr>
              <a:lvl5pPr marL="2057400" indent="-228600">
                <a:defRPr>
                  <a:solidFill>
                    <a:schemeClr val="tx1"/>
                  </a:solidFill>
                  <a:latin typeface="Calibri"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gn="ctr" eaLnBrk="1" hangingPunct="1"/>
              <a:endParaRPr lang="en-US" altLang="zh-CN" sz="11700">
                <a:solidFill>
                  <a:schemeClr val="bg1"/>
                </a:solidFill>
                <a:latin typeface="Segoe UI" panose="020B0502040204020203" charset="0"/>
              </a:endParaRPr>
            </a:p>
          </p:txBody>
        </p:sp>
        <p:pic>
          <p:nvPicPr>
            <p:cNvPr id="23" name="Group 34"/>
            <p:cNvPicPr>
              <a:picLocks noChangeArrowheads="1"/>
            </p:cNvPicPr>
            <p:nvPr/>
          </p:nvPicPr>
          <p:blipFill>
            <a:blip r:embed="rId5"/>
            <a:srcRect/>
            <a:stretch>
              <a:fillRect/>
            </a:stretch>
          </p:blipFill>
          <p:spPr bwMode="auto">
            <a:xfrm>
              <a:off x="1537339" y="4137818"/>
              <a:ext cx="3714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组合 2"/>
          <p:cNvGrpSpPr/>
          <p:nvPr/>
        </p:nvGrpSpPr>
        <p:grpSpPr>
          <a:xfrm>
            <a:off x="1257472" y="1511141"/>
            <a:ext cx="711200" cy="715962"/>
            <a:chOff x="1359539" y="2917031"/>
            <a:chExt cx="711200" cy="715962"/>
          </a:xfrm>
        </p:grpSpPr>
        <p:sp>
          <p:nvSpPr>
            <p:cNvPr id="24" name="Oval 10"/>
            <p:cNvSpPr>
              <a:spLocks noChangeArrowheads="1"/>
            </p:cNvSpPr>
            <p:nvPr/>
          </p:nvSpPr>
          <p:spPr bwMode="auto">
            <a:xfrm>
              <a:off x="1359539" y="2917031"/>
              <a:ext cx="711200" cy="715962"/>
            </a:xfrm>
            <a:prstGeom prst="ellipse">
              <a:avLst/>
            </a:prstGeom>
            <a:solidFill>
              <a:srgbClr val="9BDAF9"/>
            </a:solidFill>
            <a:ln>
              <a:noFill/>
            </a:ln>
          </p:spPr>
          <p:txBody>
            <a:bodyPr anchor="ctr"/>
            <a:lstStyle>
              <a:lvl1pPr>
                <a:defRPr>
                  <a:solidFill>
                    <a:schemeClr val="tx1"/>
                  </a:solidFill>
                  <a:latin typeface="Calibri" charset="0"/>
                  <a:ea typeface="宋体" panose="02010600030101010101" pitchFamily="2" charset="-122"/>
                </a:defRPr>
              </a:lvl1pPr>
              <a:lvl2pPr marL="742950" indent="-285750">
                <a:defRPr>
                  <a:solidFill>
                    <a:schemeClr val="tx1"/>
                  </a:solidFill>
                  <a:latin typeface="Calibri" charset="0"/>
                  <a:ea typeface="宋体" panose="02010600030101010101" pitchFamily="2" charset="-122"/>
                </a:defRPr>
              </a:lvl2pPr>
              <a:lvl3pPr marL="1143000" indent="-228600">
                <a:defRPr>
                  <a:solidFill>
                    <a:schemeClr val="tx1"/>
                  </a:solidFill>
                  <a:latin typeface="Calibri" charset="0"/>
                  <a:ea typeface="宋体" panose="02010600030101010101" pitchFamily="2" charset="-122"/>
                </a:defRPr>
              </a:lvl3pPr>
              <a:lvl4pPr marL="1600200" indent="-228600">
                <a:defRPr>
                  <a:solidFill>
                    <a:schemeClr val="tx1"/>
                  </a:solidFill>
                  <a:latin typeface="Calibri" charset="0"/>
                  <a:ea typeface="宋体" panose="02010600030101010101" pitchFamily="2" charset="-122"/>
                </a:defRPr>
              </a:lvl4pPr>
              <a:lvl5pPr marL="2057400" indent="-228600">
                <a:defRPr>
                  <a:solidFill>
                    <a:schemeClr val="tx1"/>
                  </a:solidFill>
                  <a:latin typeface="Calibri"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gn="ctr" eaLnBrk="1" hangingPunct="1"/>
              <a:endParaRPr lang="en-US" altLang="zh-CN" sz="11700">
                <a:solidFill>
                  <a:schemeClr val="bg1"/>
                </a:solidFill>
                <a:latin typeface="Segoe UI" panose="020B0502040204020203" charset="0"/>
              </a:endParaRPr>
            </a:p>
          </p:txBody>
        </p:sp>
        <p:pic>
          <p:nvPicPr>
            <p:cNvPr id="25" name="Group 82"/>
            <p:cNvPicPr>
              <a:picLocks noChangeArrowheads="1"/>
            </p:cNvPicPr>
            <p:nvPr/>
          </p:nvPicPr>
          <p:blipFill>
            <a:blip r:embed="rId6"/>
            <a:srcRect/>
            <a:stretch>
              <a:fillRect/>
            </a:stretch>
          </p:blipFill>
          <p:spPr bwMode="auto">
            <a:xfrm>
              <a:off x="1554801" y="3082131"/>
              <a:ext cx="34766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TextBox 13"/>
          <p:cNvSpPr txBox="1">
            <a:spLocks noChangeArrowheads="1"/>
          </p:cNvSpPr>
          <p:nvPr/>
        </p:nvSpPr>
        <p:spPr bwMode="auto">
          <a:xfrm>
            <a:off x="2240915" y="1511300"/>
            <a:ext cx="2104390" cy="276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charset="0"/>
                <a:ea typeface="宋体" panose="02010600030101010101" pitchFamily="2" charset="-122"/>
              </a:defRPr>
            </a:lvl1pPr>
            <a:lvl2pPr marL="742950" indent="-285750" defTabSz="1216025">
              <a:defRPr>
                <a:solidFill>
                  <a:schemeClr val="tx1"/>
                </a:solidFill>
                <a:latin typeface="Calibri" charset="0"/>
                <a:ea typeface="宋体" panose="02010600030101010101" pitchFamily="2" charset="-122"/>
              </a:defRPr>
            </a:lvl2pPr>
            <a:lvl3pPr marL="1143000" indent="-228600" defTabSz="1216025">
              <a:defRPr>
                <a:solidFill>
                  <a:schemeClr val="tx1"/>
                </a:solidFill>
                <a:latin typeface="Calibri" charset="0"/>
                <a:ea typeface="宋体" panose="02010600030101010101" pitchFamily="2" charset="-122"/>
              </a:defRPr>
            </a:lvl3pPr>
            <a:lvl4pPr marL="1600200" indent="-228600" defTabSz="1216025">
              <a:defRPr>
                <a:solidFill>
                  <a:schemeClr val="tx1"/>
                </a:solidFill>
                <a:latin typeface="Calibri" charset="0"/>
                <a:ea typeface="宋体" panose="02010600030101010101" pitchFamily="2" charset="-122"/>
              </a:defRPr>
            </a:lvl4pPr>
            <a:lvl5pPr marL="2057400" indent="-228600" defTabSz="1216025">
              <a:defRPr>
                <a:solidFill>
                  <a:schemeClr val="tx1"/>
                </a:solidFill>
                <a:latin typeface="Calibri"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nSpc>
                <a:spcPct val="100000"/>
              </a:lnSpc>
              <a:spcBef>
                <a:spcPct val="20000"/>
              </a:spcBef>
            </a:pPr>
            <a:r>
              <a:rPr lang="zh-CN" altLang="en-US" dirty="0">
                <a:solidFill>
                  <a:srgbClr val="445469"/>
                </a:solidFill>
                <a:latin typeface="微软雅黑" panose="020B0503020204020204" charset="-122"/>
                <a:ea typeface="微软雅黑" panose="020B0503020204020204" charset="-122"/>
              </a:rPr>
              <a:t>由于R2L模型的不完善，L2R和R2L模型之间的一致性有时会误导L2R模型的训练。另一方面，由于L2R和R2L模型的对称性，L2R模型也可以作为鉴别器来惩罚R2L模型产生的不良翻译候选者。</a:t>
            </a:r>
            <a:endParaRPr lang="zh-CN" altLang="en-US" dirty="0">
              <a:solidFill>
                <a:srgbClr val="445469"/>
              </a:solidFill>
              <a:latin typeface="微软雅黑" panose="020B0503020204020204" charset="-122"/>
              <a:ea typeface="微软雅黑" panose="020B0503020204020204" charset="-122"/>
            </a:endParaRPr>
          </a:p>
        </p:txBody>
      </p:sp>
      <p:sp>
        <p:nvSpPr>
          <p:cNvPr id="31" name="TextBox 13"/>
          <p:cNvSpPr txBox="1">
            <a:spLocks noChangeArrowheads="1"/>
          </p:cNvSpPr>
          <p:nvPr/>
        </p:nvSpPr>
        <p:spPr bwMode="auto">
          <a:xfrm>
            <a:off x="2119630" y="4590415"/>
            <a:ext cx="5398135"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defTabSz="1216025">
              <a:lnSpc>
                <a:spcPts val="1800"/>
              </a:lnSpc>
              <a:spcBef>
                <a:spcPct val="20000"/>
              </a:spcBef>
              <a:defRPr sz="1200">
                <a:solidFill>
                  <a:srgbClr val="445469"/>
                </a:solidFill>
                <a:latin typeface="微软雅黑" panose="020B0503020204020204" charset="-122"/>
                <a:ea typeface="微软雅黑" panose="020B0503020204020204" charset="-122"/>
              </a:defRPr>
            </a:lvl1pPr>
            <a:lvl2pPr marL="742950" indent="-285750" defTabSz="1216025">
              <a:defRPr>
                <a:latin typeface="Calibri" charset="0"/>
                <a:ea typeface="宋体" panose="02010600030101010101" pitchFamily="2" charset="-122"/>
              </a:defRPr>
            </a:lvl2pPr>
            <a:lvl3pPr marL="1143000" indent="-228600" defTabSz="1216025">
              <a:defRPr>
                <a:latin typeface="Calibri" charset="0"/>
                <a:ea typeface="宋体" panose="02010600030101010101" pitchFamily="2" charset="-122"/>
              </a:defRPr>
            </a:lvl3pPr>
            <a:lvl4pPr marL="1600200" indent="-228600" defTabSz="1216025">
              <a:defRPr>
                <a:latin typeface="Calibri" charset="0"/>
                <a:ea typeface="宋体" panose="02010600030101010101" pitchFamily="2" charset="-122"/>
              </a:defRPr>
            </a:lvl4pPr>
            <a:lvl5pPr marL="2057400" indent="-228600" defTabSz="1216025">
              <a:defRPr>
                <a:latin typeface="Calibri"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latin typeface="Calibri"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latin typeface="Calibri"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latin typeface="Calibri"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latin typeface="Calibri" charset="0"/>
                <a:ea typeface="宋体" panose="02010600030101010101" pitchFamily="2" charset="-122"/>
              </a:defRPr>
            </a:lvl9pPr>
          </a:lstStyle>
          <a:p>
            <a:pPr algn="just">
              <a:lnSpc>
                <a:spcPct val="100000"/>
              </a:lnSpc>
            </a:pPr>
            <a:r>
              <a:rPr lang="zh-CN" altLang="en-US" sz="1800" dirty="0"/>
              <a:t>为了同时优化这两种模型，设计了一种新的训练算法，其总体训练目标定义为两个方向的目标之和</a:t>
            </a:r>
            <a:r>
              <a:rPr lang="zh-CN" altLang="en-US" dirty="0"/>
              <a:t>：</a:t>
            </a:r>
            <a:endParaRPr lang="zh-CN" altLang="en-US" dirty="0"/>
          </a:p>
        </p:txBody>
      </p:sp>
      <p:pic>
        <p:nvPicPr>
          <p:cNvPr id="32" name="图片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86329" y="303291"/>
            <a:ext cx="1841433" cy="552430"/>
          </a:xfrm>
          <a:prstGeom prst="rect">
            <a:avLst/>
          </a:prstGeom>
        </p:spPr>
      </p:pic>
      <p:graphicFrame>
        <p:nvGraphicFramePr>
          <p:cNvPr id="2" name="对象 1">
            <a:hlinkClick r:id="" action="ppaction://ole?verb="/>
          </p:cNvPr>
          <p:cNvGraphicFramePr>
            <a:graphicFrameLocks noChangeAspect="1"/>
          </p:cNvGraphicFramePr>
          <p:nvPr/>
        </p:nvGraphicFramePr>
        <p:xfrm>
          <a:off x="4387215" y="1511300"/>
          <a:ext cx="3648075" cy="2095500"/>
        </p:xfrm>
        <a:graphic>
          <a:graphicData uri="http://schemas.openxmlformats.org/presentationml/2006/ole">
            <mc:AlternateContent xmlns:mc="http://schemas.openxmlformats.org/markup-compatibility/2006">
              <mc:Choice xmlns:v="urn:schemas-microsoft-com:vml" Requires="v">
                <p:oleObj spid="_x0000_s1026" name="" r:id="rId8" imgW="2298700" imgH="1320165" progId="Equation.KSEE3">
                  <p:embed/>
                </p:oleObj>
              </mc:Choice>
              <mc:Fallback>
                <p:oleObj name="" r:id="rId8" imgW="2298700" imgH="1320165" progId="Equation.KSEE3">
                  <p:embed/>
                  <p:pic>
                    <p:nvPicPr>
                      <p:cNvPr id="0" name="图片 1025"/>
                      <p:cNvPicPr/>
                      <p:nvPr/>
                    </p:nvPicPr>
                    <p:blipFill>
                      <a:blip r:embed="rId9"/>
                      <a:stretch>
                        <a:fillRect/>
                      </a:stretch>
                    </p:blipFill>
                    <p:spPr>
                      <a:xfrm>
                        <a:off x="4387215" y="1511300"/>
                        <a:ext cx="3648075" cy="2095500"/>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2115185" y="5457825"/>
          <a:ext cx="3622675" cy="748030"/>
        </p:xfrm>
        <a:graphic>
          <a:graphicData uri="http://schemas.openxmlformats.org/presentationml/2006/ole">
            <mc:AlternateContent xmlns:mc="http://schemas.openxmlformats.org/markup-compatibility/2006">
              <mc:Choice xmlns:v="urn:schemas-microsoft-com:vml" Requires="v">
                <p:oleObj spid="_x0000_s2049" name="" r:id="rId10" imgW="1168400" imgH="241300" progId="Equation.KSEE3">
                  <p:embed/>
                </p:oleObj>
              </mc:Choice>
              <mc:Fallback>
                <p:oleObj name="" r:id="rId10" imgW="1168400" imgH="241300" progId="Equation.KSEE3">
                  <p:embed/>
                  <p:pic>
                    <p:nvPicPr>
                      <p:cNvPr id="0" name="图片 2048"/>
                      <p:cNvPicPr/>
                      <p:nvPr/>
                    </p:nvPicPr>
                    <p:blipFill>
                      <a:blip r:embed="rId11"/>
                      <a:stretch>
                        <a:fillRect/>
                      </a:stretch>
                    </p:blipFill>
                    <p:spPr>
                      <a:xfrm>
                        <a:off x="2115185" y="5457825"/>
                        <a:ext cx="3622675" cy="74803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screen"/>
          <a:stretch>
            <a:fillRect/>
          </a:stretch>
        </p:blipFill>
        <p:spPr>
          <a:xfrm>
            <a:off x="401161" y="225201"/>
            <a:ext cx="11391285" cy="6407598"/>
          </a:xfrm>
          <a:prstGeom prst="rect">
            <a:avLst/>
          </a:prstGeom>
          <a:effectLst>
            <a:outerShdw blurRad="190500" sx="102000" sy="102000" algn="ctr" rotWithShape="0">
              <a:prstClr val="black">
                <a:alpha val="30000"/>
              </a:prstClr>
            </a:outerShdw>
          </a:effectLst>
        </p:spPr>
      </p:pic>
      <p:pic>
        <p:nvPicPr>
          <p:cNvPr id="11" name="图片 10"/>
          <p:cNvPicPr>
            <a:picLocks noChangeAspect="1"/>
          </p:cNvPicPr>
          <p:nvPr/>
        </p:nvPicPr>
        <p:blipFill>
          <a:blip r:embed="rId2" cstate="screen"/>
          <a:stretch>
            <a:fillRect/>
          </a:stretch>
        </p:blipFill>
        <p:spPr>
          <a:xfrm rot="10800000">
            <a:off x="400524" y="225200"/>
            <a:ext cx="1845008" cy="1013050"/>
          </a:xfrm>
          <a:prstGeom prst="rect">
            <a:avLst/>
          </a:prstGeom>
        </p:spPr>
      </p:pic>
      <p:sp>
        <p:nvSpPr>
          <p:cNvPr id="12" name="文本框 11"/>
          <p:cNvSpPr txBox="1"/>
          <p:nvPr/>
        </p:nvSpPr>
        <p:spPr>
          <a:xfrm>
            <a:off x="1257469" y="295138"/>
            <a:ext cx="988064" cy="769620"/>
          </a:xfrm>
          <a:prstGeom prst="rect">
            <a:avLst/>
          </a:prstGeom>
          <a:noFill/>
        </p:spPr>
        <p:txBody>
          <a:bodyPr wrap="square" rtlCol="0">
            <a:spAutoFit/>
          </a:bodyPr>
          <a:lstStyle/>
          <a:p>
            <a:pPr algn="r"/>
            <a:r>
              <a:rPr lang="en-US" altLang="zh-CN" sz="4405" dirty="0">
                <a:solidFill>
                  <a:srgbClr val="185C99"/>
                </a:solidFill>
                <a:latin typeface="Segoe Print" panose="02000600000000000000" charset="0"/>
              </a:rPr>
              <a:t>2</a:t>
            </a:r>
            <a:endParaRPr lang="en-US" altLang="zh-CN" sz="4405" dirty="0">
              <a:solidFill>
                <a:srgbClr val="185C99"/>
              </a:solidFill>
              <a:latin typeface="Segoe Print" panose="02000600000000000000" charset="0"/>
            </a:endParaRPr>
          </a:p>
        </p:txBody>
      </p:sp>
      <p:sp>
        <p:nvSpPr>
          <p:cNvPr id="13" name="文本框 12"/>
          <p:cNvSpPr txBox="1"/>
          <p:nvPr/>
        </p:nvSpPr>
        <p:spPr>
          <a:xfrm>
            <a:off x="2245360" y="495935"/>
            <a:ext cx="3184525" cy="460375"/>
          </a:xfrm>
          <a:prstGeom prst="rect">
            <a:avLst/>
          </a:prstGeom>
          <a:noFill/>
        </p:spPr>
        <p:txBody>
          <a:bodyPr wrap="square" rtlCol="0">
            <a:spAutoFit/>
          </a:bodyPr>
          <a:lstStyle/>
          <a:p>
            <a:r>
              <a:rPr lang="en-US" altLang="zh-CN" sz="2400" dirty="0">
                <a:solidFill>
                  <a:srgbClr val="185C99"/>
                </a:solidFill>
                <a:latin typeface="微软雅黑" panose="020B0503020204020204" charset="-122"/>
                <a:ea typeface="微软雅黑" panose="020B0503020204020204" charset="-122"/>
                <a:sym typeface="+mn-ea"/>
              </a:rPr>
              <a:t>NMT</a:t>
            </a:r>
            <a:r>
              <a:rPr lang="zh-CN" altLang="en-US" sz="2400" dirty="0">
                <a:solidFill>
                  <a:srgbClr val="185C99"/>
                </a:solidFill>
                <a:latin typeface="微软雅黑" panose="020B0503020204020204" charset="-122"/>
                <a:ea typeface="微软雅黑" panose="020B0503020204020204" charset="-122"/>
                <a:sym typeface="+mn-ea"/>
              </a:rPr>
              <a:t>模型的联合训练</a:t>
            </a:r>
            <a:endParaRPr lang="zh-CN" altLang="en-US" sz="2400" dirty="0">
              <a:solidFill>
                <a:srgbClr val="185C99"/>
              </a:solidFill>
              <a:latin typeface="微软雅黑" panose="020B0503020204020204" charset="-122"/>
              <a:ea typeface="微软雅黑" panose="020B0503020204020204" charset="-122"/>
              <a:sym typeface="+mn-ea"/>
            </a:endParaRPr>
          </a:p>
        </p:txBody>
      </p:sp>
      <p:sp>
        <p:nvSpPr>
          <p:cNvPr id="26" name="文本框 25"/>
          <p:cNvSpPr txBox="1"/>
          <p:nvPr/>
        </p:nvSpPr>
        <p:spPr>
          <a:xfrm>
            <a:off x="7339330" y="1238250"/>
            <a:ext cx="4016375" cy="42157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00000"/>
              </a:lnSpc>
              <a:spcBef>
                <a:spcPct val="20000"/>
              </a:spcBef>
            </a:pPr>
            <a:r>
              <a:rPr lang="zh-CN" altLang="en-US" sz="2000" dirty="0">
                <a:solidFill>
                  <a:srgbClr val="445469"/>
                </a:solidFill>
                <a:latin typeface="微软雅黑" panose="020B0503020204020204" charset="-122"/>
                <a:ea typeface="微软雅黑" panose="020B0503020204020204" charset="-122"/>
              </a:rPr>
              <a:t>整个培训过程包含两个主要步骤：预培训和联合培训。首先，给出了平行语料库 ，</a:t>
            </a:r>
            <a:endParaRPr lang="zh-CN" altLang="en-US" sz="2000" dirty="0">
              <a:solidFill>
                <a:srgbClr val="445469"/>
              </a:solidFill>
              <a:latin typeface="微软雅黑" panose="020B0503020204020204" charset="-122"/>
              <a:ea typeface="微软雅黑" panose="020B0503020204020204" charset="-122"/>
            </a:endParaRPr>
          </a:p>
          <a:p>
            <a:pPr algn="just">
              <a:lnSpc>
                <a:spcPct val="100000"/>
              </a:lnSpc>
              <a:spcBef>
                <a:spcPct val="20000"/>
              </a:spcBef>
            </a:pPr>
            <a:endParaRPr lang="zh-CN" altLang="en-US" sz="2000" dirty="0">
              <a:solidFill>
                <a:srgbClr val="445469"/>
              </a:solidFill>
              <a:latin typeface="微软雅黑" panose="020B0503020204020204" charset="-122"/>
              <a:ea typeface="微软雅黑" panose="020B0503020204020204" charset="-122"/>
            </a:endParaRPr>
          </a:p>
          <a:p>
            <a:pPr algn="just">
              <a:lnSpc>
                <a:spcPct val="100000"/>
              </a:lnSpc>
              <a:spcBef>
                <a:spcPct val="20000"/>
              </a:spcBef>
            </a:pPr>
            <a:r>
              <a:rPr lang="zh-CN" altLang="en-US" sz="2000" dirty="0">
                <a:solidFill>
                  <a:srgbClr val="445469"/>
                </a:solidFill>
                <a:latin typeface="微软雅黑" panose="020B0503020204020204" charset="-122"/>
                <a:ea typeface="微软雅黑" panose="020B0503020204020204" charset="-122"/>
              </a:rPr>
              <a:t>用MLE原理对L2R和R2L模型进行了预训练。接下来，基于预先训练的模型，用迭代过程联合优化L2R和R2L模型。在每次迭代中，修复R2L模型，并将其作为优化L2R模型的助手，同时，修复L2R模型，并将其用作优化R2L模型的助手。迭代训练一直持续到开发集的性能不增加。</a:t>
            </a:r>
            <a:endParaRPr lang="zh-CN" altLang="en-US" sz="2000" dirty="0">
              <a:solidFill>
                <a:srgbClr val="445469"/>
              </a:solidFill>
              <a:latin typeface="微软雅黑" panose="020B0503020204020204" charset="-122"/>
              <a:ea typeface="微软雅黑" panose="020B0503020204020204" charset="-122"/>
            </a:endParaRPr>
          </a:p>
        </p:txBody>
      </p:sp>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6329" y="303291"/>
            <a:ext cx="1841433" cy="552430"/>
          </a:xfrm>
          <a:prstGeom prst="rect">
            <a:avLst/>
          </a:prstGeom>
        </p:spPr>
      </p:pic>
      <p:pic>
        <p:nvPicPr>
          <p:cNvPr id="1073742854" name="图片 1073742853"/>
          <p:cNvPicPr>
            <a:picLocks noChangeAspect="1"/>
          </p:cNvPicPr>
          <p:nvPr/>
        </p:nvPicPr>
        <p:blipFill>
          <a:blip r:embed="rId4"/>
          <a:srcRect b="2376"/>
          <a:stretch>
            <a:fillRect/>
          </a:stretch>
        </p:blipFill>
        <p:spPr>
          <a:xfrm>
            <a:off x="1510665" y="1064895"/>
            <a:ext cx="5628640" cy="4527550"/>
          </a:xfrm>
          <a:prstGeom prst="rect">
            <a:avLst/>
          </a:prstGeom>
          <a:noFill/>
          <a:ln w="9525">
            <a:noFill/>
          </a:ln>
        </p:spPr>
      </p:pic>
      <p:graphicFrame>
        <p:nvGraphicFramePr>
          <p:cNvPr id="5" name="对象 4">
            <a:hlinkClick r:id="" action="ppaction://ole?verb="/>
          </p:cNvPr>
          <p:cNvGraphicFramePr>
            <a:graphicFrameLocks noChangeAspect="1"/>
          </p:cNvGraphicFramePr>
          <p:nvPr/>
        </p:nvGraphicFramePr>
        <p:xfrm>
          <a:off x="9023350" y="1960245"/>
          <a:ext cx="2002155" cy="396240"/>
        </p:xfrm>
        <a:graphic>
          <a:graphicData uri="http://schemas.openxmlformats.org/presentationml/2006/ole">
            <mc:AlternateContent xmlns:mc="http://schemas.openxmlformats.org/markup-compatibility/2006">
              <mc:Choice xmlns:v="urn:schemas-microsoft-com:vml" Requires="v">
                <p:oleObj spid="_x0000_s3074" name="" r:id="rId5" imgW="1155700" imgH="228600" progId="Equation.KSEE3">
                  <p:embed/>
                </p:oleObj>
              </mc:Choice>
              <mc:Fallback>
                <p:oleObj name="" r:id="rId5" imgW="1155700" imgH="228600" progId="Equation.KSEE3">
                  <p:embed/>
                  <p:pic>
                    <p:nvPicPr>
                      <p:cNvPr id="0" name="图片 3073"/>
                      <p:cNvPicPr/>
                      <p:nvPr/>
                    </p:nvPicPr>
                    <p:blipFill>
                      <a:blip r:embed="rId6"/>
                      <a:stretch>
                        <a:fillRect/>
                      </a:stretch>
                    </p:blipFill>
                    <p:spPr>
                      <a:xfrm>
                        <a:off x="9023350" y="1960245"/>
                        <a:ext cx="2002155" cy="396240"/>
                      </a:xfrm>
                      <a:prstGeom prst="rect">
                        <a:avLst/>
                      </a:prstGeom>
                    </p:spPr>
                  </p:pic>
                </p:oleObj>
              </mc:Fallback>
            </mc:AlternateContent>
          </a:graphicData>
        </a:graphic>
      </p:graphicFrame>
    </p:spTree>
  </p:cSld>
  <p:clrMapOvr>
    <a:masterClrMapping/>
  </p:clrMapOvr>
  <p:transition spd="slow" advClick="0" advTm="0">
    <p:comb/>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screen"/>
          <a:stretch>
            <a:fillRect/>
          </a:stretch>
        </p:blipFill>
        <p:spPr>
          <a:xfrm>
            <a:off x="400526" y="225201"/>
            <a:ext cx="11391285" cy="6407598"/>
          </a:xfrm>
          <a:prstGeom prst="rect">
            <a:avLst/>
          </a:prstGeom>
          <a:effectLst>
            <a:outerShdw blurRad="190500" sx="102000" sy="102000" algn="ctr" rotWithShape="0">
              <a:prstClr val="black">
                <a:alpha val="30000"/>
              </a:prstClr>
            </a:outerShdw>
          </a:effectLst>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74" y="2799789"/>
            <a:ext cx="6073259" cy="4192926"/>
          </a:xfrm>
          <a:prstGeom prst="rect">
            <a:avLst/>
          </a:prstGeom>
        </p:spPr>
      </p:pic>
      <p:pic>
        <p:nvPicPr>
          <p:cNvPr id="18" name="图片 17"/>
          <p:cNvPicPr>
            <a:picLocks noChangeAspect="1"/>
          </p:cNvPicPr>
          <p:nvPr/>
        </p:nvPicPr>
        <p:blipFill>
          <a:blip r:embed="rId3" cstate="screen"/>
          <a:stretch>
            <a:fillRect/>
          </a:stretch>
        </p:blipFill>
        <p:spPr>
          <a:xfrm>
            <a:off x="400526" y="225201"/>
            <a:ext cx="11391285" cy="4895678"/>
          </a:xfrm>
          <a:prstGeom prst="rect">
            <a:avLst/>
          </a:prstGeom>
        </p:spPr>
      </p:pic>
      <p:sp>
        <p:nvSpPr>
          <p:cNvPr id="50" name="折角形 1"/>
          <p:cNvSpPr/>
          <p:nvPr/>
        </p:nvSpPr>
        <p:spPr>
          <a:xfrm>
            <a:off x="2882085" y="3111515"/>
            <a:ext cx="6486526" cy="2234565"/>
          </a:xfrm>
          <a:prstGeom prst="foldedCorner">
            <a:avLst/>
          </a:prstGeom>
          <a:noFill/>
          <a:ln w="28575">
            <a:solidFill>
              <a:srgbClr val="185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51" name="文本框 50"/>
          <p:cNvSpPr txBox="1"/>
          <p:nvPr/>
        </p:nvSpPr>
        <p:spPr>
          <a:xfrm>
            <a:off x="3193235" y="3567445"/>
            <a:ext cx="1576070" cy="1322070"/>
          </a:xfrm>
          <a:prstGeom prst="rect">
            <a:avLst/>
          </a:prstGeom>
          <a:noFill/>
        </p:spPr>
        <p:txBody>
          <a:bodyPr wrap="square" rtlCol="0">
            <a:spAutoFit/>
          </a:bodyPr>
          <a:lstStyle/>
          <a:p>
            <a:pPr algn="r"/>
            <a:r>
              <a:rPr lang="en-US" altLang="zh-CN" sz="8000" dirty="0">
                <a:solidFill>
                  <a:srgbClr val="185C99"/>
                </a:solidFill>
                <a:latin typeface="Segoe Print" panose="02000600000000000000" charset="0"/>
              </a:rPr>
              <a:t>3</a:t>
            </a:r>
            <a:endParaRPr lang="en-US" altLang="zh-CN" sz="8000" dirty="0">
              <a:solidFill>
                <a:srgbClr val="185C99"/>
              </a:solidFill>
              <a:latin typeface="Segoe Print" panose="02000600000000000000" charset="0"/>
            </a:endParaRPr>
          </a:p>
        </p:txBody>
      </p:sp>
      <p:cxnSp>
        <p:nvCxnSpPr>
          <p:cNvPr id="52" name="直接连接符 51"/>
          <p:cNvCxnSpPr/>
          <p:nvPr/>
        </p:nvCxnSpPr>
        <p:spPr>
          <a:xfrm>
            <a:off x="4926785" y="3653806"/>
            <a:ext cx="0" cy="1151255"/>
          </a:xfrm>
          <a:prstGeom prst="line">
            <a:avLst/>
          </a:prstGeom>
          <a:ln w="12700">
            <a:solidFill>
              <a:srgbClr val="497EAC"/>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5217616" y="3653805"/>
            <a:ext cx="2495550" cy="521970"/>
          </a:xfrm>
          <a:prstGeom prst="rect">
            <a:avLst/>
          </a:prstGeom>
          <a:noFill/>
        </p:spPr>
        <p:txBody>
          <a:bodyPr wrap="square" rtlCol="0">
            <a:spAutoFit/>
          </a:bodyPr>
          <a:lstStyle/>
          <a:p>
            <a:r>
              <a:rPr lang="zh-CN" altLang="en-US" sz="2800" b="1" dirty="0">
                <a:solidFill>
                  <a:srgbClr val="185C99"/>
                </a:solidFill>
                <a:latin typeface="微软雅黑" panose="020B0503020204020204" charset="-122"/>
                <a:ea typeface="微软雅黑" panose="020B0503020204020204" charset="-122"/>
                <a:sym typeface="+mn-ea"/>
              </a:rPr>
              <a:t>实验</a:t>
            </a:r>
            <a:endParaRPr lang="zh-CN" altLang="en-US" sz="2800" b="1" dirty="0">
              <a:solidFill>
                <a:srgbClr val="185C99"/>
              </a:solidFill>
              <a:latin typeface="微软雅黑" panose="020B0503020204020204" charset="-122"/>
              <a:ea typeface="微软雅黑" panose="020B0503020204020204" charset="-122"/>
              <a:sym typeface="+mn-ea"/>
            </a:endParaRPr>
          </a:p>
        </p:txBody>
      </p:sp>
      <p:pic>
        <p:nvPicPr>
          <p:cNvPr id="10" name="图片 9"/>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786329" y="303291"/>
            <a:ext cx="1841433" cy="552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screen"/>
          <a:stretch>
            <a:fillRect/>
          </a:stretch>
        </p:blipFill>
        <p:spPr>
          <a:xfrm>
            <a:off x="169" y="-1"/>
            <a:ext cx="12192000" cy="6858000"/>
          </a:xfrm>
          <a:prstGeom prst="rect">
            <a:avLst/>
          </a:prstGeom>
        </p:spPr>
      </p:pic>
      <p:pic>
        <p:nvPicPr>
          <p:cNvPr id="7" name="图片 6"/>
          <p:cNvPicPr>
            <a:picLocks noChangeAspect="1"/>
          </p:cNvPicPr>
          <p:nvPr/>
        </p:nvPicPr>
        <p:blipFill>
          <a:blip r:embed="rId2" cstate="screen"/>
          <a:stretch>
            <a:fillRect/>
          </a:stretch>
        </p:blipFill>
        <p:spPr>
          <a:xfrm>
            <a:off x="169" y="-1"/>
            <a:ext cx="12192000" cy="6858000"/>
          </a:xfrm>
          <a:prstGeom prst="rect">
            <a:avLst/>
          </a:prstGeom>
        </p:spPr>
      </p:pic>
      <p:pic>
        <p:nvPicPr>
          <p:cNvPr id="15" name="图片 14"/>
          <p:cNvPicPr>
            <a:picLocks noChangeAspect="1"/>
          </p:cNvPicPr>
          <p:nvPr/>
        </p:nvPicPr>
        <p:blipFill>
          <a:blip r:embed="rId1" cstate="screen"/>
          <a:stretch>
            <a:fillRect/>
          </a:stretch>
        </p:blipFill>
        <p:spPr>
          <a:xfrm>
            <a:off x="400526" y="225201"/>
            <a:ext cx="11391285" cy="6407598"/>
          </a:xfrm>
          <a:prstGeom prst="rect">
            <a:avLst/>
          </a:prstGeom>
          <a:effectLst>
            <a:outerShdw blurRad="190500" sx="102000" sy="102000" algn="ctr" rotWithShape="0">
              <a:prstClr val="black">
                <a:alpha val="30000"/>
              </a:prstClr>
            </a:outerShdw>
          </a:effectLst>
        </p:spPr>
      </p:pic>
      <p:pic>
        <p:nvPicPr>
          <p:cNvPr id="11" name="图片 10"/>
          <p:cNvPicPr>
            <a:picLocks noChangeAspect="1"/>
          </p:cNvPicPr>
          <p:nvPr/>
        </p:nvPicPr>
        <p:blipFill>
          <a:blip r:embed="rId3" cstate="screen"/>
          <a:stretch>
            <a:fillRect/>
          </a:stretch>
        </p:blipFill>
        <p:spPr>
          <a:xfrm rot="10800000">
            <a:off x="400524" y="225200"/>
            <a:ext cx="1845008" cy="1013050"/>
          </a:xfrm>
          <a:prstGeom prst="rect">
            <a:avLst/>
          </a:prstGeom>
        </p:spPr>
      </p:pic>
      <p:sp>
        <p:nvSpPr>
          <p:cNvPr id="12" name="文本框 11"/>
          <p:cNvSpPr txBox="1"/>
          <p:nvPr/>
        </p:nvSpPr>
        <p:spPr>
          <a:xfrm>
            <a:off x="1257469" y="295138"/>
            <a:ext cx="988064" cy="769620"/>
          </a:xfrm>
          <a:prstGeom prst="rect">
            <a:avLst/>
          </a:prstGeom>
          <a:noFill/>
        </p:spPr>
        <p:txBody>
          <a:bodyPr wrap="square" rtlCol="0">
            <a:spAutoFit/>
          </a:bodyPr>
          <a:lstStyle/>
          <a:p>
            <a:pPr algn="r"/>
            <a:r>
              <a:rPr lang="en-US" altLang="zh-CN" sz="4405" dirty="0">
                <a:solidFill>
                  <a:srgbClr val="185C99"/>
                </a:solidFill>
                <a:latin typeface="Segoe Print" panose="02000600000000000000" charset="0"/>
              </a:rPr>
              <a:t>3</a:t>
            </a:r>
            <a:endParaRPr lang="en-US" altLang="zh-CN" sz="4405" dirty="0">
              <a:solidFill>
                <a:srgbClr val="185C99"/>
              </a:solidFill>
              <a:latin typeface="Segoe Print" panose="02000600000000000000" charset="0"/>
            </a:endParaRPr>
          </a:p>
        </p:txBody>
      </p:sp>
      <p:sp>
        <p:nvSpPr>
          <p:cNvPr id="13" name="文本框 12"/>
          <p:cNvSpPr txBox="1"/>
          <p:nvPr/>
        </p:nvSpPr>
        <p:spPr>
          <a:xfrm>
            <a:off x="2245360" y="495935"/>
            <a:ext cx="3060065" cy="460375"/>
          </a:xfrm>
          <a:prstGeom prst="rect">
            <a:avLst/>
          </a:prstGeom>
          <a:noFill/>
        </p:spPr>
        <p:txBody>
          <a:bodyPr wrap="square" rtlCol="0">
            <a:spAutoFit/>
          </a:bodyPr>
          <a:lstStyle/>
          <a:p>
            <a:r>
              <a:rPr lang="zh-CN" altLang="en-US" sz="2400" dirty="0">
                <a:solidFill>
                  <a:srgbClr val="185C99"/>
                </a:solidFill>
                <a:latin typeface="微软雅黑" panose="020B0503020204020204" charset="-122"/>
                <a:ea typeface="微软雅黑" panose="020B0503020204020204" charset="-122"/>
                <a:sym typeface="+mn-ea"/>
              </a:rPr>
              <a:t>数据集</a:t>
            </a:r>
            <a:endParaRPr lang="zh-CN" altLang="en-US" sz="2400" dirty="0">
              <a:solidFill>
                <a:srgbClr val="185C99"/>
              </a:solidFill>
              <a:latin typeface="微软雅黑" panose="020B0503020204020204" charset="-122"/>
              <a:ea typeface="微软雅黑" panose="020B0503020204020204" charset="-122"/>
              <a:sym typeface="+mn-ea"/>
            </a:endParaRPr>
          </a:p>
        </p:txBody>
      </p:sp>
      <p:pic>
        <p:nvPicPr>
          <p:cNvPr id="55"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57996" y="3302586"/>
            <a:ext cx="1282391"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2727" y="4697748"/>
            <a:ext cx="1255714"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图片 20"/>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a:fillRect/>
          </a:stretch>
        </p:blipFill>
        <p:spPr bwMode="auto">
          <a:xfrm>
            <a:off x="1155868" y="1885950"/>
            <a:ext cx="1255714"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9"/>
          <p:cNvSpPr>
            <a:spLocks noChangeArrowheads="1"/>
          </p:cNvSpPr>
          <p:nvPr/>
        </p:nvSpPr>
        <p:spPr bwMode="auto">
          <a:xfrm>
            <a:off x="2508418" y="1885950"/>
            <a:ext cx="101600" cy="1311275"/>
          </a:xfrm>
          <a:prstGeom prst="rect">
            <a:avLst/>
          </a:prstGeom>
          <a:solidFill>
            <a:srgbClr val="409CC3"/>
          </a:solidFill>
          <a:ln>
            <a:noFill/>
          </a:ln>
        </p:spPr>
        <p:txBody>
          <a:bodyPr anchor="ctr"/>
          <a:lstStyle>
            <a:lvl1pPr defTabSz="1217930">
              <a:defRPr>
                <a:solidFill>
                  <a:schemeClr val="tx1"/>
                </a:solidFill>
                <a:latin typeface="Calibri" charset="0"/>
                <a:ea typeface="宋体" panose="02010600030101010101" pitchFamily="2" charset="-122"/>
              </a:defRPr>
            </a:lvl1pPr>
            <a:lvl2pPr marL="742950" indent="-285750" defTabSz="1217930">
              <a:defRPr>
                <a:solidFill>
                  <a:schemeClr val="tx1"/>
                </a:solidFill>
                <a:latin typeface="Calibri" charset="0"/>
                <a:ea typeface="宋体" panose="02010600030101010101" pitchFamily="2" charset="-122"/>
              </a:defRPr>
            </a:lvl2pPr>
            <a:lvl3pPr marL="1143000" indent="-228600" defTabSz="1217930">
              <a:defRPr>
                <a:solidFill>
                  <a:schemeClr val="tx1"/>
                </a:solidFill>
                <a:latin typeface="Calibri" charset="0"/>
                <a:ea typeface="宋体" panose="02010600030101010101" pitchFamily="2" charset="-122"/>
              </a:defRPr>
            </a:lvl3pPr>
            <a:lvl4pPr marL="1600200" indent="-228600" defTabSz="1217930">
              <a:defRPr>
                <a:solidFill>
                  <a:schemeClr val="tx1"/>
                </a:solidFill>
                <a:latin typeface="Calibri" charset="0"/>
                <a:ea typeface="宋体" panose="02010600030101010101" pitchFamily="2" charset="-122"/>
              </a:defRPr>
            </a:lvl4pPr>
            <a:lvl5pPr marL="2057400" indent="-228600" defTabSz="1217930">
              <a:defRPr>
                <a:solidFill>
                  <a:schemeClr val="tx1"/>
                </a:solidFill>
                <a:latin typeface="Calibri" charset="0"/>
                <a:ea typeface="宋体" panose="02010600030101010101" pitchFamily="2" charset="-122"/>
              </a:defRPr>
            </a:lvl5pPr>
            <a:lvl6pPr marL="2514600" indent="-228600" defTabSz="12179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defTabSz="12179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defTabSz="12179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defTabSz="12179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gn="ctr" eaLnBrk="1" hangingPunct="1"/>
            <a:endParaRPr lang="en-US" altLang="zh-CN" sz="3100">
              <a:solidFill>
                <a:srgbClr val="FFFFFF"/>
              </a:solidFill>
              <a:latin typeface="Vrinda" panose="020B0502040204020203" charset="0"/>
            </a:endParaRPr>
          </a:p>
        </p:txBody>
      </p:sp>
      <p:sp>
        <p:nvSpPr>
          <p:cNvPr id="59" name="Rectangle 13"/>
          <p:cNvSpPr>
            <a:spLocks noChangeArrowheads="1"/>
          </p:cNvSpPr>
          <p:nvPr/>
        </p:nvSpPr>
        <p:spPr bwMode="auto">
          <a:xfrm>
            <a:off x="2455276" y="4697748"/>
            <a:ext cx="101600" cy="1311275"/>
          </a:xfrm>
          <a:prstGeom prst="rect">
            <a:avLst/>
          </a:prstGeom>
          <a:solidFill>
            <a:srgbClr val="7C7A85"/>
          </a:solidFill>
          <a:ln>
            <a:noFill/>
          </a:ln>
        </p:spPr>
        <p:txBody>
          <a:bodyPr anchor="ctr"/>
          <a:lstStyle>
            <a:lvl1pPr defTabSz="1217930">
              <a:defRPr>
                <a:solidFill>
                  <a:schemeClr val="tx1"/>
                </a:solidFill>
                <a:latin typeface="Calibri" charset="0"/>
                <a:ea typeface="宋体" panose="02010600030101010101" pitchFamily="2" charset="-122"/>
              </a:defRPr>
            </a:lvl1pPr>
            <a:lvl2pPr marL="742950" indent="-285750" defTabSz="1217930">
              <a:defRPr>
                <a:solidFill>
                  <a:schemeClr val="tx1"/>
                </a:solidFill>
                <a:latin typeface="Calibri" charset="0"/>
                <a:ea typeface="宋体" panose="02010600030101010101" pitchFamily="2" charset="-122"/>
              </a:defRPr>
            </a:lvl2pPr>
            <a:lvl3pPr marL="1143000" indent="-228600" defTabSz="1217930">
              <a:defRPr>
                <a:solidFill>
                  <a:schemeClr val="tx1"/>
                </a:solidFill>
                <a:latin typeface="Calibri" charset="0"/>
                <a:ea typeface="宋体" panose="02010600030101010101" pitchFamily="2" charset="-122"/>
              </a:defRPr>
            </a:lvl3pPr>
            <a:lvl4pPr marL="1600200" indent="-228600" defTabSz="1217930">
              <a:defRPr>
                <a:solidFill>
                  <a:schemeClr val="tx1"/>
                </a:solidFill>
                <a:latin typeface="Calibri" charset="0"/>
                <a:ea typeface="宋体" panose="02010600030101010101" pitchFamily="2" charset="-122"/>
              </a:defRPr>
            </a:lvl4pPr>
            <a:lvl5pPr marL="2057400" indent="-228600" defTabSz="1217930">
              <a:defRPr>
                <a:solidFill>
                  <a:schemeClr val="tx1"/>
                </a:solidFill>
                <a:latin typeface="Calibri" charset="0"/>
                <a:ea typeface="宋体" panose="02010600030101010101" pitchFamily="2" charset="-122"/>
              </a:defRPr>
            </a:lvl5pPr>
            <a:lvl6pPr marL="2514600" indent="-228600" defTabSz="12179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defTabSz="12179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defTabSz="12179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defTabSz="12179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gn="ctr" eaLnBrk="1" hangingPunct="1"/>
            <a:endParaRPr lang="en-US" altLang="zh-CN" sz="3100">
              <a:solidFill>
                <a:srgbClr val="FFFFFF"/>
              </a:solidFill>
              <a:latin typeface="Vrinda" panose="020B0502040204020203" charset="0"/>
            </a:endParaRPr>
          </a:p>
        </p:txBody>
      </p:sp>
      <p:sp>
        <p:nvSpPr>
          <p:cNvPr id="60" name="Rectangle 17"/>
          <p:cNvSpPr>
            <a:spLocks noChangeArrowheads="1"/>
          </p:cNvSpPr>
          <p:nvPr/>
        </p:nvSpPr>
        <p:spPr bwMode="auto">
          <a:xfrm>
            <a:off x="9540044" y="3302586"/>
            <a:ext cx="101600" cy="1311275"/>
          </a:xfrm>
          <a:prstGeom prst="rect">
            <a:avLst/>
          </a:prstGeom>
          <a:solidFill>
            <a:srgbClr val="185C99"/>
          </a:solidFill>
          <a:ln>
            <a:noFill/>
          </a:ln>
        </p:spPr>
        <p:txBody>
          <a:bodyPr anchor="ctr"/>
          <a:lstStyle>
            <a:lvl1pPr defTabSz="1217930">
              <a:defRPr>
                <a:solidFill>
                  <a:schemeClr val="tx1"/>
                </a:solidFill>
                <a:latin typeface="Calibri" charset="0"/>
                <a:ea typeface="宋体" panose="02010600030101010101" pitchFamily="2" charset="-122"/>
              </a:defRPr>
            </a:lvl1pPr>
            <a:lvl2pPr marL="742950" indent="-285750" defTabSz="1217930">
              <a:defRPr>
                <a:solidFill>
                  <a:schemeClr val="tx1"/>
                </a:solidFill>
                <a:latin typeface="Calibri" charset="0"/>
                <a:ea typeface="宋体" panose="02010600030101010101" pitchFamily="2" charset="-122"/>
              </a:defRPr>
            </a:lvl2pPr>
            <a:lvl3pPr marL="1143000" indent="-228600" defTabSz="1217930">
              <a:defRPr>
                <a:solidFill>
                  <a:schemeClr val="tx1"/>
                </a:solidFill>
                <a:latin typeface="Calibri" charset="0"/>
                <a:ea typeface="宋体" panose="02010600030101010101" pitchFamily="2" charset="-122"/>
              </a:defRPr>
            </a:lvl3pPr>
            <a:lvl4pPr marL="1600200" indent="-228600" defTabSz="1217930">
              <a:defRPr>
                <a:solidFill>
                  <a:schemeClr val="tx1"/>
                </a:solidFill>
                <a:latin typeface="Calibri" charset="0"/>
                <a:ea typeface="宋体" panose="02010600030101010101" pitchFamily="2" charset="-122"/>
              </a:defRPr>
            </a:lvl4pPr>
            <a:lvl5pPr marL="2057400" indent="-228600" defTabSz="1217930">
              <a:defRPr>
                <a:solidFill>
                  <a:schemeClr val="tx1"/>
                </a:solidFill>
                <a:latin typeface="Calibri" charset="0"/>
                <a:ea typeface="宋体" panose="02010600030101010101" pitchFamily="2" charset="-122"/>
              </a:defRPr>
            </a:lvl5pPr>
            <a:lvl6pPr marL="2514600" indent="-228600" defTabSz="12179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defTabSz="12179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defTabSz="12179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defTabSz="12179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gn="ctr" eaLnBrk="1" hangingPunct="1"/>
            <a:endParaRPr lang="en-US" altLang="zh-CN" sz="3100">
              <a:solidFill>
                <a:srgbClr val="FFFFFF"/>
              </a:solidFill>
              <a:latin typeface="Vrinda" panose="020B0502040204020203" charset="0"/>
            </a:endParaRPr>
          </a:p>
        </p:txBody>
      </p:sp>
      <p:sp>
        <p:nvSpPr>
          <p:cNvPr id="67" name="矩形 15"/>
          <p:cNvSpPr>
            <a:spLocks noChangeArrowheads="1"/>
          </p:cNvSpPr>
          <p:nvPr/>
        </p:nvSpPr>
        <p:spPr bwMode="auto">
          <a:xfrm>
            <a:off x="2795270" y="1715135"/>
            <a:ext cx="8681720" cy="138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defTabSz="1216025">
              <a:defRPr>
                <a:solidFill>
                  <a:schemeClr val="tx1"/>
                </a:solidFill>
                <a:latin typeface="Calibri" charset="0"/>
                <a:ea typeface="宋体" panose="02010600030101010101" pitchFamily="2" charset="-122"/>
              </a:defRPr>
            </a:lvl1pPr>
            <a:lvl2pPr marL="742950" indent="-285750" defTabSz="1216025">
              <a:defRPr>
                <a:solidFill>
                  <a:schemeClr val="tx1"/>
                </a:solidFill>
                <a:latin typeface="Calibri" charset="0"/>
                <a:ea typeface="宋体" panose="02010600030101010101" pitchFamily="2" charset="-122"/>
              </a:defRPr>
            </a:lvl2pPr>
            <a:lvl3pPr marL="1143000" indent="-228600" defTabSz="1216025">
              <a:defRPr>
                <a:solidFill>
                  <a:schemeClr val="tx1"/>
                </a:solidFill>
                <a:latin typeface="Calibri" charset="0"/>
                <a:ea typeface="宋体" panose="02010600030101010101" pitchFamily="2" charset="-122"/>
              </a:defRPr>
            </a:lvl3pPr>
            <a:lvl4pPr marL="1600200" indent="-228600" defTabSz="1216025">
              <a:defRPr>
                <a:solidFill>
                  <a:schemeClr val="tx1"/>
                </a:solidFill>
                <a:latin typeface="Calibri" charset="0"/>
                <a:ea typeface="宋体" panose="02010600030101010101" pitchFamily="2" charset="-122"/>
              </a:defRPr>
            </a:lvl4pPr>
            <a:lvl5pPr marL="2057400" indent="-228600" defTabSz="1216025">
              <a:defRPr>
                <a:solidFill>
                  <a:schemeClr val="tx1"/>
                </a:solidFill>
                <a:latin typeface="Calibri"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gn="just">
              <a:lnSpc>
                <a:spcPct val="100000"/>
              </a:lnSpc>
              <a:spcBef>
                <a:spcPct val="20000"/>
              </a:spcBef>
            </a:pPr>
            <a:r>
              <a:rPr lang="zh-CN" dirty="0">
                <a:ln/>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对于NISTOpenMT的汉英翻译任务，从LDC语料库中选择的训练数据，该语料库由6510万个中文单词和6710万个英文单词所对应的260万个句子对组成。任何超过80字的句子都从训练数据中删除。使用NIST开放MT2006评估集作为验证集，NIST2003、2005、2008、2012数据集作为测试集，并将词汇限制在源端和目标端最多包含50000个最频繁的单词，并将剩余的单词转换为&lt;unk&gt;标记。 在解码阶段，办理&lt;unk&gt;更换。</a:t>
            </a:r>
            <a:endParaRPr lang="zh-CN" dirty="0">
              <a:ln/>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
        <p:nvSpPr>
          <p:cNvPr id="68" name="矩形 16"/>
          <p:cNvSpPr>
            <a:spLocks noChangeArrowheads="1"/>
          </p:cNvSpPr>
          <p:nvPr/>
        </p:nvSpPr>
        <p:spPr bwMode="auto">
          <a:xfrm>
            <a:off x="1016000" y="3302635"/>
            <a:ext cx="8326755"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defTabSz="1216025">
              <a:defRPr>
                <a:solidFill>
                  <a:schemeClr val="tx1"/>
                </a:solidFill>
                <a:latin typeface="Calibri" charset="0"/>
                <a:ea typeface="宋体" panose="02010600030101010101" pitchFamily="2" charset="-122"/>
              </a:defRPr>
            </a:lvl1pPr>
            <a:lvl2pPr marL="742950" indent="-285750" defTabSz="1216025">
              <a:defRPr>
                <a:solidFill>
                  <a:schemeClr val="tx1"/>
                </a:solidFill>
                <a:latin typeface="Calibri" charset="0"/>
                <a:ea typeface="宋体" panose="02010600030101010101" pitchFamily="2" charset="-122"/>
              </a:defRPr>
            </a:lvl2pPr>
            <a:lvl3pPr marL="1143000" indent="-228600" defTabSz="1216025">
              <a:defRPr>
                <a:solidFill>
                  <a:schemeClr val="tx1"/>
                </a:solidFill>
                <a:latin typeface="Calibri" charset="0"/>
                <a:ea typeface="宋体" panose="02010600030101010101" pitchFamily="2" charset="-122"/>
              </a:defRPr>
            </a:lvl3pPr>
            <a:lvl4pPr marL="1600200" indent="-228600" defTabSz="1216025">
              <a:defRPr>
                <a:solidFill>
                  <a:schemeClr val="tx1"/>
                </a:solidFill>
                <a:latin typeface="Calibri" charset="0"/>
                <a:ea typeface="宋体" panose="02010600030101010101" pitchFamily="2" charset="-122"/>
              </a:defRPr>
            </a:lvl4pPr>
            <a:lvl5pPr marL="2057400" indent="-228600" defTabSz="1216025">
              <a:defRPr>
                <a:solidFill>
                  <a:schemeClr val="tx1"/>
                </a:solidFill>
                <a:latin typeface="Calibri"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gn="just">
              <a:lnSpc>
                <a:spcPct val="100000"/>
              </a:lnSpc>
              <a:spcBef>
                <a:spcPct val="20000"/>
              </a:spcBef>
            </a:pPr>
            <a:r>
              <a:rPr lang="zh-CN" altLang="en-US" dirty="0">
                <a:ln/>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对于WMT17的英德翻译任务，使用任务组织者提供的预处理训练数据。训练数据由1.41亿个英语单词和1.34亿个德语单词所对应的580万个句子对组成。使用newstest2016作为验证集，使用newstest2017作为测试集。最大句子长度设置为128。对于词汇，使用了37000个基于BytePair编码(BPE)的子单词令牌。</a:t>
            </a:r>
            <a:endParaRPr lang="zh-CN" altLang="en-US" dirty="0">
              <a:ln/>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Arial" panose="020B0604020202020204" pitchFamily="34" charset="0"/>
            </a:endParaRPr>
          </a:p>
        </p:txBody>
      </p:sp>
      <p:sp>
        <p:nvSpPr>
          <p:cNvPr id="69" name="矩形 17"/>
          <p:cNvSpPr>
            <a:spLocks noChangeArrowheads="1"/>
          </p:cNvSpPr>
          <p:nvPr/>
        </p:nvSpPr>
        <p:spPr bwMode="auto">
          <a:xfrm>
            <a:off x="2709545" y="4747260"/>
            <a:ext cx="8331200" cy="166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scene3d>
              <a:camera prst="orthographicFront"/>
              <a:lightRig rig="threePt" dir="t"/>
            </a:scene3d>
          </a:bodyPr>
          <a:lstStyle>
            <a:lvl1pPr defTabSz="1216025">
              <a:defRPr>
                <a:solidFill>
                  <a:schemeClr val="tx1"/>
                </a:solidFill>
                <a:latin typeface="Calibri" charset="0"/>
                <a:ea typeface="宋体" panose="02010600030101010101" pitchFamily="2" charset="-122"/>
              </a:defRPr>
            </a:lvl1pPr>
            <a:lvl2pPr marL="742950" indent="-285750" defTabSz="1216025">
              <a:defRPr>
                <a:solidFill>
                  <a:schemeClr val="tx1"/>
                </a:solidFill>
                <a:latin typeface="Calibri" charset="0"/>
                <a:ea typeface="宋体" panose="02010600030101010101" pitchFamily="2" charset="-122"/>
              </a:defRPr>
            </a:lvl2pPr>
            <a:lvl3pPr marL="1143000" indent="-228600" defTabSz="1216025">
              <a:defRPr>
                <a:solidFill>
                  <a:schemeClr val="tx1"/>
                </a:solidFill>
                <a:latin typeface="Calibri" charset="0"/>
                <a:ea typeface="宋体" panose="02010600030101010101" pitchFamily="2" charset="-122"/>
              </a:defRPr>
            </a:lvl3pPr>
            <a:lvl4pPr marL="1600200" indent="-228600" defTabSz="1216025">
              <a:defRPr>
                <a:solidFill>
                  <a:schemeClr val="tx1"/>
                </a:solidFill>
                <a:latin typeface="Calibri" charset="0"/>
                <a:ea typeface="宋体" panose="02010600030101010101" pitchFamily="2" charset="-122"/>
              </a:defRPr>
            </a:lvl4pPr>
            <a:lvl5pPr marL="2057400" indent="-228600" defTabSz="1216025">
              <a:defRPr>
                <a:solidFill>
                  <a:schemeClr val="tx1"/>
                </a:solidFill>
                <a:latin typeface="Calibri"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nSpc>
                <a:spcPct val="100000"/>
              </a:lnSpc>
              <a:spcBef>
                <a:spcPct val="20000"/>
              </a:spcBef>
            </a:pPr>
            <a:r>
              <a:rPr lang="zh-CN" altLang="en-US" dirty="0">
                <a:ln/>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对于WMT17的汉英翻译任务，使用所有可用的含有2400万个句子对的并行数据，包括新闻评论、联合国并行语料库和CWMT语料库。使用newsdev2017作为验证集，使用newstest2017作为测试集。也将最大句子长度限制在128。对于数据预处理，用的内部中文分词工具分割中文句子，并用摩西提供的脚本标记英语句子。然后，学习了一个具有32000合并操作的预处理句子的BPE模型，其中分别采用44000和33000子单词标记作为源词和目标词汇。</a:t>
            </a:r>
            <a:endParaRPr lang="zh-CN" altLang="en-US" dirty="0">
              <a:ln/>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pic>
        <p:nvPicPr>
          <p:cNvPr id="20" name="图片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86329" y="303291"/>
            <a:ext cx="1841433" cy="552430"/>
          </a:xfrm>
          <a:prstGeom prst="rect">
            <a:avLst/>
          </a:prstGeom>
        </p:spPr>
      </p:pic>
      <p:sp>
        <p:nvSpPr>
          <p:cNvPr id="2" name="矩形 1"/>
          <p:cNvSpPr/>
          <p:nvPr/>
        </p:nvSpPr>
        <p:spPr>
          <a:xfrm>
            <a:off x="1177290" y="1069975"/>
            <a:ext cx="7237730" cy="645160"/>
          </a:xfrm>
          <a:prstGeom prst="rect">
            <a:avLst/>
          </a:prstGeom>
          <a:noFill/>
          <a:ln>
            <a:noFill/>
          </a:ln>
        </p:spPr>
        <p:txBody>
          <a:bodyPr wrap="square" rtlCol="0" anchor="t">
            <a:spAutoFit/>
          </a:bodyPr>
          <a:p>
            <a:pPr algn="just"/>
            <a:r>
              <a:rPr lang="zh-CN" dirty="0">
                <a:solidFill>
                  <a:srgbClr val="445469"/>
                </a:solidFill>
                <a:latin typeface="微软雅黑" panose="020B0503020204020204" charset="-122"/>
                <a:ea typeface="微软雅黑" panose="020B0503020204020204" charset="-122"/>
                <a:sym typeface="+mn-ea"/>
              </a:rPr>
              <a:t>对三个数据集进行实验，用于汉英的NIST和OpenMT，用于英德和汉英WMT17。在所有实验中，使用BLEU作为翻译评价的自动度量。</a:t>
            </a:r>
            <a:endParaRPr lang="zh-CN" altLang="en-US" b="1" dirty="0">
              <a:ln/>
              <a:solidFill>
                <a:srgbClr val="445469"/>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screen"/>
          <a:stretch>
            <a:fillRect/>
          </a:stretch>
        </p:blipFill>
        <p:spPr>
          <a:xfrm>
            <a:off x="400526" y="225201"/>
            <a:ext cx="11391285" cy="6407598"/>
          </a:xfrm>
          <a:prstGeom prst="rect">
            <a:avLst/>
          </a:prstGeom>
          <a:effectLst>
            <a:outerShdw blurRad="190500" sx="102000" sy="102000" algn="ctr" rotWithShape="0">
              <a:prstClr val="black">
                <a:alpha val="30000"/>
              </a:prstClr>
            </a:outerShdw>
          </a:effectLst>
        </p:spPr>
      </p:pic>
      <p:pic>
        <p:nvPicPr>
          <p:cNvPr id="11" name="图片 10"/>
          <p:cNvPicPr>
            <a:picLocks noChangeAspect="1"/>
          </p:cNvPicPr>
          <p:nvPr/>
        </p:nvPicPr>
        <p:blipFill>
          <a:blip r:embed="rId2" cstate="screen"/>
          <a:stretch>
            <a:fillRect/>
          </a:stretch>
        </p:blipFill>
        <p:spPr>
          <a:xfrm rot="10800000">
            <a:off x="400524" y="225200"/>
            <a:ext cx="1845008" cy="1013050"/>
          </a:xfrm>
          <a:prstGeom prst="rect">
            <a:avLst/>
          </a:prstGeom>
        </p:spPr>
      </p:pic>
      <p:sp>
        <p:nvSpPr>
          <p:cNvPr id="12" name="文本框 11"/>
          <p:cNvSpPr txBox="1"/>
          <p:nvPr/>
        </p:nvSpPr>
        <p:spPr>
          <a:xfrm>
            <a:off x="1257469" y="295138"/>
            <a:ext cx="988064" cy="769620"/>
          </a:xfrm>
          <a:prstGeom prst="rect">
            <a:avLst/>
          </a:prstGeom>
          <a:noFill/>
        </p:spPr>
        <p:txBody>
          <a:bodyPr wrap="square" rtlCol="0">
            <a:spAutoFit/>
          </a:bodyPr>
          <a:lstStyle/>
          <a:p>
            <a:pPr algn="r"/>
            <a:r>
              <a:rPr lang="en-US" altLang="zh-CN" sz="4405" dirty="0">
                <a:solidFill>
                  <a:srgbClr val="185C99"/>
                </a:solidFill>
                <a:latin typeface="Segoe Print" panose="02000600000000000000" charset="0"/>
              </a:rPr>
              <a:t>3</a:t>
            </a:r>
            <a:endParaRPr lang="en-US" altLang="zh-CN" sz="4405" dirty="0">
              <a:solidFill>
                <a:srgbClr val="185C99"/>
              </a:solidFill>
              <a:latin typeface="Segoe Print" panose="02000600000000000000" charset="0"/>
            </a:endParaRPr>
          </a:p>
        </p:txBody>
      </p:sp>
      <p:sp>
        <p:nvSpPr>
          <p:cNvPr id="13" name="文本框 12"/>
          <p:cNvSpPr txBox="1"/>
          <p:nvPr/>
        </p:nvSpPr>
        <p:spPr>
          <a:xfrm>
            <a:off x="2245532" y="495709"/>
            <a:ext cx="2495550" cy="460375"/>
          </a:xfrm>
          <a:prstGeom prst="rect">
            <a:avLst/>
          </a:prstGeom>
          <a:noFill/>
        </p:spPr>
        <p:txBody>
          <a:bodyPr wrap="square" rtlCol="0">
            <a:spAutoFit/>
          </a:bodyPr>
          <a:lstStyle/>
          <a:p>
            <a:r>
              <a:rPr lang="zh-CN" altLang="en-US" sz="2400" dirty="0">
                <a:solidFill>
                  <a:srgbClr val="185C99"/>
                </a:solidFill>
                <a:latin typeface="微软雅黑" panose="020B0503020204020204" charset="-122"/>
                <a:ea typeface="微软雅黑" panose="020B0503020204020204" charset="-122"/>
                <a:sym typeface="+mn-ea"/>
              </a:rPr>
              <a:t>实验细节</a:t>
            </a:r>
            <a:endParaRPr lang="zh-CN" altLang="en-US" sz="2400" dirty="0">
              <a:solidFill>
                <a:srgbClr val="185C99"/>
              </a:solidFill>
              <a:latin typeface="微软雅黑" panose="020B0503020204020204" charset="-122"/>
              <a:ea typeface="微软雅黑" panose="020B0503020204020204" charset="-122"/>
              <a:sym typeface="+mn-ea"/>
            </a:endParaRPr>
          </a:p>
        </p:txBody>
      </p:sp>
      <p:grpSp>
        <p:nvGrpSpPr>
          <p:cNvPr id="18" name="组合 20"/>
          <p:cNvGrpSpPr/>
          <p:nvPr/>
        </p:nvGrpSpPr>
        <p:grpSpPr bwMode="auto">
          <a:xfrm>
            <a:off x="8428990" y="2392045"/>
            <a:ext cx="3020695" cy="2146300"/>
            <a:chOff x="0" y="0"/>
            <a:chExt cx="5238751" cy="3257551"/>
          </a:xfrm>
        </p:grpSpPr>
        <p:pic>
          <p:nvPicPr>
            <p:cNvPr id="20" name="图片 12"/>
            <p:cNvPicPr>
              <a:picLocks noChangeAspect="1" noChangeArrowheads="1"/>
            </p:cNvPicPr>
            <p:nvPr/>
          </p:nvPicPr>
          <p:blipFill>
            <a:blip r:embed="rId3" cstate="screen"/>
            <a:srcRect/>
            <a:stretch>
              <a:fillRect/>
            </a:stretch>
          </p:blipFill>
          <p:spPr bwMode="auto">
            <a:xfrm>
              <a:off x="0" y="0"/>
              <a:ext cx="5238751" cy="32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13"/>
            <p:cNvSpPr>
              <a:spLocks noChangeArrowheads="1"/>
            </p:cNvSpPr>
            <p:nvPr/>
          </p:nvSpPr>
          <p:spPr bwMode="auto">
            <a:xfrm>
              <a:off x="724339" y="376897"/>
              <a:ext cx="3733800" cy="2324100"/>
            </a:xfrm>
            <a:prstGeom prst="rect">
              <a:avLst/>
            </a:prstGeom>
            <a:blipFill>
              <a:blip r:embed="rId4" cstate="print">
                <a:extLst>
                  <a:ext uri="{28A0092B-C50C-407E-A947-70E740481C1C}">
                    <a14:useLocalDpi xmlns:a14="http://schemas.microsoft.com/office/drawing/2010/main" val="0"/>
                  </a:ext>
                </a:extLst>
              </a:blip>
              <a:stretch>
                <a:fillRect/>
              </a:stretch>
            </a:blip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sz="1700">
                <a:solidFill>
                  <a:srgbClr val="FFFFFF"/>
                </a:solidFill>
                <a:latin typeface="宋体" panose="02010600030101010101" pitchFamily="2" charset="-122"/>
                <a:sym typeface="宋体" panose="02010600030101010101" pitchFamily="2" charset="-122"/>
              </a:endParaRPr>
            </a:p>
          </p:txBody>
        </p:sp>
      </p:grpSp>
      <p:sp>
        <p:nvSpPr>
          <p:cNvPr id="26" name="文本框 22"/>
          <p:cNvSpPr>
            <a:spLocks noChangeArrowheads="1"/>
          </p:cNvSpPr>
          <p:nvPr/>
        </p:nvSpPr>
        <p:spPr bwMode="auto">
          <a:xfrm>
            <a:off x="742315" y="1238250"/>
            <a:ext cx="1070737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just">
              <a:lnSpc>
                <a:spcPct val="100000"/>
              </a:lnSpc>
              <a:spcBef>
                <a:spcPct val="20000"/>
              </a:spcBef>
            </a:pPr>
            <a:r>
              <a:rPr lang="zh-CN" altLang="en-US" dirty="0">
                <a:solidFill>
                  <a:srgbClr val="445469"/>
                </a:solidFill>
                <a:latin typeface="微软雅黑" panose="020B0503020204020204" charset="-122"/>
                <a:ea typeface="微软雅黑" panose="020B0503020204020204" charset="-122"/>
              </a:rPr>
              <a:t>用变压器模型Vaswani等作为基线。对于所有的翻译任务，遵循变压器基v2超参数设置5，它对应于一个模型大小为512的6层变压器。使用均值为0的正态分布和方差为的参数，其中是结构中的行数和列数。所有模型均在4台特斯拉M40GPU上使用亚当算法进行10万步的测试。初始学习率设置为0.2，并根据Vaswani等人的时间表衰减。在训练期间，批处理大小设置为每批约4096字，每60分钟创建检查点。在测试时，使用8的波束和1.0的长度惩罚。</a:t>
            </a:r>
            <a:endParaRPr lang="en-US" altLang="zh-CN" dirty="0">
              <a:solidFill>
                <a:srgbClr val="445469"/>
              </a:solidFill>
              <a:ea typeface="微软雅黑" panose="020B0503020204020204" charset="-122"/>
              <a:sym typeface="Arial" panose="020B0604020202020204" pitchFamily="34" charset="0"/>
            </a:endParaRPr>
          </a:p>
        </p:txBody>
      </p:sp>
      <p:sp>
        <p:nvSpPr>
          <p:cNvPr id="28" name="文本框 24"/>
          <p:cNvSpPr>
            <a:spLocks noChangeArrowheads="1"/>
          </p:cNvSpPr>
          <p:nvPr/>
        </p:nvSpPr>
        <p:spPr bwMode="auto">
          <a:xfrm>
            <a:off x="742315" y="4538345"/>
            <a:ext cx="10591800" cy="203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just">
              <a:lnSpc>
                <a:spcPct val="100000"/>
              </a:lnSpc>
              <a:spcBef>
                <a:spcPct val="20000"/>
              </a:spcBef>
            </a:pPr>
            <a:r>
              <a:rPr lang="zh-CN" altLang="en-US" dirty="0">
                <a:solidFill>
                  <a:srgbClr val="445469"/>
                </a:solidFill>
                <a:latin typeface="微软雅黑" panose="020B0503020204020204" charset="-122"/>
                <a:ea typeface="微软雅黑" panose="020B0503020204020204" charset="-122"/>
              </a:rPr>
              <a:t>使用的其他超参数被设置为λ=1，m=1。为了建立算法1中的综合数据，采用波束搜索来生成波束大小为4的平移候选，并使用最佳样本来估计库贝尔克-莱布勒散度。在实践中，为了加快解码过程，</a:t>
            </a:r>
            <a:r>
              <a:rPr lang="zh-CN" altLang="en-US" dirty="0">
                <a:solidFill>
                  <a:srgbClr val="445469"/>
                </a:solidFill>
                <a:latin typeface="微软雅黑" panose="020B0503020204020204" charset="-122"/>
                <a:ea typeface="微软雅黑" panose="020B0503020204020204" charset="-122"/>
                <a:sym typeface="+mn-ea"/>
              </a:rPr>
              <a:t>对所有源句</a:t>
            </a:r>
            <a:r>
              <a:rPr lang="zh-CN" altLang="en-US" dirty="0">
                <a:solidFill>
                  <a:srgbClr val="445469"/>
                </a:solidFill>
                <a:latin typeface="微软雅黑" panose="020B0503020204020204" charset="-122"/>
                <a:ea typeface="微软雅黑" panose="020B0503020204020204" charset="-122"/>
              </a:rPr>
              <a:t>根据句子长度进行排序，然后用并行解码同时翻译32个句子。在实验中，尝试了不同的设置（λ=0.1、0.2、0.5、2.0、5.0），发现λ的1在验证集上达到了最好的BLEU结果。还用较大的参数m在验证集上测试模型性能。当m=2、3、4时，没有发现进一步的改进，但由于伪句对较多，它带来了一些训练时间。此外，使用句子级BLEU过滤错误的翻译，错误的翻译的BLEU分数不大于30%。除此之外还注意到了R2L模型得到了与L2R模型相当的结果。</a:t>
            </a:r>
            <a:endParaRPr lang="en-US" altLang="zh-CN" dirty="0">
              <a:solidFill>
                <a:srgbClr val="445469"/>
              </a:solidFill>
              <a:latin typeface="微软雅黑" panose="020B0503020204020204" charset="-122"/>
              <a:ea typeface="微软雅黑" panose="020B0503020204020204" charset="-122"/>
              <a:sym typeface="Arial" panose="020B0604020202020204" pitchFamily="34" charset="0"/>
            </a:endParaRPr>
          </a:p>
        </p:txBody>
      </p:sp>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86329" y="303291"/>
            <a:ext cx="1841433" cy="552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Click="0" advTm="0">
        <p14:doors dir="vert"/>
      </p:transition>
    </mc:Choice>
    <mc:Fallback>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screen"/>
          <a:stretch>
            <a:fillRect/>
          </a:stretch>
        </p:blipFill>
        <p:spPr>
          <a:xfrm>
            <a:off x="400526" y="225201"/>
            <a:ext cx="11391285" cy="6407598"/>
          </a:xfrm>
          <a:prstGeom prst="rect">
            <a:avLst/>
          </a:prstGeom>
          <a:effectLst>
            <a:outerShdw blurRad="190500" sx="102000" sy="102000" algn="ctr" rotWithShape="0">
              <a:prstClr val="black">
                <a:alpha val="30000"/>
              </a:prstClr>
            </a:outerShdw>
          </a:effectLst>
        </p:spPr>
      </p:pic>
      <p:pic>
        <p:nvPicPr>
          <p:cNvPr id="11" name="图片 10"/>
          <p:cNvPicPr>
            <a:picLocks noChangeAspect="1"/>
          </p:cNvPicPr>
          <p:nvPr/>
        </p:nvPicPr>
        <p:blipFill>
          <a:blip r:embed="rId2" cstate="screen"/>
          <a:stretch>
            <a:fillRect/>
          </a:stretch>
        </p:blipFill>
        <p:spPr>
          <a:xfrm rot="10800000">
            <a:off x="400524" y="225200"/>
            <a:ext cx="1845008" cy="1013050"/>
          </a:xfrm>
          <a:prstGeom prst="rect">
            <a:avLst/>
          </a:prstGeom>
        </p:spPr>
      </p:pic>
      <p:sp>
        <p:nvSpPr>
          <p:cNvPr id="12" name="文本框 11"/>
          <p:cNvSpPr txBox="1"/>
          <p:nvPr/>
        </p:nvSpPr>
        <p:spPr>
          <a:xfrm>
            <a:off x="1257469" y="295138"/>
            <a:ext cx="988064" cy="769620"/>
          </a:xfrm>
          <a:prstGeom prst="rect">
            <a:avLst/>
          </a:prstGeom>
          <a:noFill/>
        </p:spPr>
        <p:txBody>
          <a:bodyPr wrap="square" rtlCol="0">
            <a:spAutoFit/>
          </a:bodyPr>
          <a:lstStyle/>
          <a:p>
            <a:pPr algn="r"/>
            <a:r>
              <a:rPr lang="en-US" altLang="zh-CN" sz="4405" dirty="0">
                <a:solidFill>
                  <a:srgbClr val="185C99"/>
                </a:solidFill>
                <a:latin typeface="Segoe Print" panose="02000600000000000000" charset="0"/>
              </a:rPr>
              <a:t>3</a:t>
            </a:r>
            <a:endParaRPr lang="en-US" altLang="zh-CN" sz="4405" dirty="0">
              <a:solidFill>
                <a:srgbClr val="185C99"/>
              </a:solidFill>
              <a:latin typeface="Segoe Print" panose="02000600000000000000" charset="0"/>
            </a:endParaRPr>
          </a:p>
        </p:txBody>
      </p:sp>
      <p:sp>
        <p:nvSpPr>
          <p:cNvPr id="13" name="文本框 12"/>
          <p:cNvSpPr txBox="1"/>
          <p:nvPr/>
        </p:nvSpPr>
        <p:spPr>
          <a:xfrm>
            <a:off x="2245532" y="495709"/>
            <a:ext cx="2495550" cy="460375"/>
          </a:xfrm>
          <a:prstGeom prst="rect">
            <a:avLst/>
          </a:prstGeom>
          <a:noFill/>
        </p:spPr>
        <p:txBody>
          <a:bodyPr wrap="square" rtlCol="0">
            <a:spAutoFit/>
          </a:bodyPr>
          <a:lstStyle/>
          <a:p>
            <a:r>
              <a:rPr lang="zh-CN" altLang="en-US" sz="2400" dirty="0">
                <a:solidFill>
                  <a:srgbClr val="185C99"/>
                </a:solidFill>
                <a:latin typeface="微软雅黑" panose="020B0503020204020204" charset="-122"/>
                <a:ea typeface="微软雅黑" panose="020B0503020204020204" charset="-122"/>
                <a:sym typeface="+mn-ea"/>
              </a:rPr>
              <a:t>联合训练的结果</a:t>
            </a:r>
            <a:endParaRPr lang="zh-CN" altLang="en-US" sz="2400" dirty="0">
              <a:solidFill>
                <a:srgbClr val="185C99"/>
              </a:solidFill>
              <a:latin typeface="微软雅黑" panose="020B0503020204020204" charset="-122"/>
              <a:ea typeface="微软雅黑" panose="020B0503020204020204" charset="-122"/>
              <a:sym typeface="+mn-ea"/>
            </a:endParaRPr>
          </a:p>
        </p:txBody>
      </p:sp>
      <p:grpSp>
        <p:nvGrpSpPr>
          <p:cNvPr id="3" name="组合 2"/>
          <p:cNvGrpSpPr/>
          <p:nvPr/>
        </p:nvGrpSpPr>
        <p:grpSpPr>
          <a:xfrm>
            <a:off x="1111418" y="1237933"/>
            <a:ext cx="2019300" cy="2019300"/>
            <a:chOff x="1190625" y="2109788"/>
            <a:chExt cx="2019300" cy="2019300"/>
          </a:xfrm>
        </p:grpSpPr>
        <p:sp>
          <p:nvSpPr>
            <p:cNvPr id="18" name="对角圆角矩形 11"/>
            <p:cNvSpPr>
              <a:spLocks noChangeArrowheads="1"/>
            </p:cNvSpPr>
            <p:nvPr/>
          </p:nvSpPr>
          <p:spPr bwMode="auto">
            <a:xfrm flipH="1">
              <a:off x="1190625" y="2109788"/>
              <a:ext cx="2019300" cy="2019300"/>
            </a:xfrm>
            <a:custGeom>
              <a:avLst/>
              <a:gdLst>
                <a:gd name="T0" fmla="*/ 1390 w 3180"/>
                <a:gd name="T1" fmla="*/ 0 h 3180"/>
                <a:gd name="T2" fmla="*/ 3180 w 3180"/>
                <a:gd name="T3" fmla="*/ 0 h 3180"/>
                <a:gd name="T4" fmla="*/ 3180 w 3180"/>
                <a:gd name="T5" fmla="*/ 0 h 3180"/>
                <a:gd name="T6" fmla="*/ 3180 w 3180"/>
                <a:gd name="T7" fmla="*/ 1789 h 3180"/>
                <a:gd name="T8" fmla="*/ 1790 w 3180"/>
                <a:gd name="T9" fmla="*/ 3179 h 3180"/>
                <a:gd name="T10" fmla="*/ 0 w 3180"/>
                <a:gd name="T11" fmla="*/ 3180 h 3180"/>
                <a:gd name="T12" fmla="*/ 0 w 3180"/>
                <a:gd name="T13" fmla="*/ 3180 h 3180"/>
                <a:gd name="T14" fmla="*/ 0 w 3180"/>
                <a:gd name="T15" fmla="*/ 1390 h 3180"/>
                <a:gd name="T16" fmla="*/ 1390 w 3180"/>
                <a:gd name="T17" fmla="*/ 0 h 3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0" h="3180">
                  <a:moveTo>
                    <a:pt x="1390" y="0"/>
                  </a:moveTo>
                  <a:lnTo>
                    <a:pt x="3180" y="0"/>
                  </a:lnTo>
                  <a:lnTo>
                    <a:pt x="3180" y="1789"/>
                  </a:lnTo>
                  <a:cubicBezTo>
                    <a:pt x="3180" y="2557"/>
                    <a:pt x="2558" y="3179"/>
                    <a:pt x="1790" y="3179"/>
                  </a:cubicBezTo>
                  <a:lnTo>
                    <a:pt x="0" y="3180"/>
                  </a:lnTo>
                  <a:lnTo>
                    <a:pt x="0" y="1390"/>
                  </a:lnTo>
                  <a:cubicBezTo>
                    <a:pt x="0" y="622"/>
                    <a:pt x="622" y="0"/>
                    <a:pt x="1390" y="0"/>
                  </a:cubicBezTo>
                  <a:close/>
                </a:path>
              </a:pathLst>
            </a:custGeom>
            <a:solidFill>
              <a:srgbClr val="409CC3"/>
            </a:solidFill>
            <a:ln>
              <a:noFill/>
            </a:ln>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sz="1700">
                <a:solidFill>
                  <a:srgbClr val="FFFFFF"/>
                </a:solidFill>
                <a:latin typeface="宋体" panose="02010600030101010101" pitchFamily="2" charset="-122"/>
                <a:sym typeface="宋体" panose="02010600030101010101" pitchFamily="2" charset="-122"/>
              </a:endParaRPr>
            </a:p>
          </p:txBody>
        </p:sp>
        <p:sp>
          <p:nvSpPr>
            <p:cNvPr id="23" name="文本框 15"/>
            <p:cNvSpPr>
              <a:spLocks noChangeArrowheads="1"/>
            </p:cNvSpPr>
            <p:nvPr/>
          </p:nvSpPr>
          <p:spPr bwMode="auto">
            <a:xfrm>
              <a:off x="1457325" y="2290763"/>
              <a:ext cx="148590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sz="4000" dirty="0">
                  <a:solidFill>
                    <a:schemeClr val="bg1"/>
                  </a:solidFill>
                  <a:latin typeface="微软雅黑" panose="020B0503020204020204" charset="-122"/>
                  <a:ea typeface="微软雅黑" panose="020B0503020204020204" charset="-122"/>
                  <a:sym typeface="黑体" panose="02010609060101010101" charset="-122"/>
                </a:rPr>
                <a:t>60%</a:t>
              </a:r>
              <a:endParaRPr lang="zh-CN" altLang="en-US" sz="4000" dirty="0">
                <a:solidFill>
                  <a:schemeClr val="bg1"/>
                </a:solidFill>
                <a:latin typeface="微软雅黑" panose="020B0503020204020204" charset="-122"/>
                <a:ea typeface="微软雅黑" panose="020B0503020204020204" charset="-122"/>
                <a:sym typeface="黑体" panose="02010609060101010101" charset="-122"/>
              </a:endParaRPr>
            </a:p>
          </p:txBody>
        </p:sp>
        <p:sp>
          <p:nvSpPr>
            <p:cNvPr id="27" name="直接连接符 20"/>
            <p:cNvSpPr>
              <a:spLocks noChangeShapeType="1"/>
            </p:cNvSpPr>
            <p:nvPr/>
          </p:nvSpPr>
          <p:spPr bwMode="auto">
            <a:xfrm>
              <a:off x="1562100" y="3095625"/>
              <a:ext cx="1485900" cy="0"/>
            </a:xfrm>
            <a:prstGeom prst="line">
              <a:avLst/>
            </a:prstGeom>
            <a:noFill/>
            <a:ln w="6350">
              <a:solidFill>
                <a:srgbClr val="FFFFFF">
                  <a:alpha val="35999"/>
                </a:srgbClr>
              </a:solidFill>
              <a:bevel/>
            </a:ln>
            <a:extLst>
              <a:ext uri="{909E8E84-426E-40DD-AFC4-6F175D3DCCD1}">
                <a14:hiddenFill xmlns:a14="http://schemas.microsoft.com/office/drawing/2010/main">
                  <a:noFill/>
                </a14:hiddenFill>
              </a:ext>
            </a:extLst>
          </p:spPr>
          <p:txBody>
            <a:bodyPr/>
            <a:lstStyle/>
            <a:p>
              <a:endParaRPr lang="zh-CN" altLang="en-US" sz="1700"/>
            </a:p>
          </p:txBody>
        </p:sp>
      </p:grpSp>
      <p:grpSp>
        <p:nvGrpSpPr>
          <p:cNvPr id="4" name="组合 3"/>
          <p:cNvGrpSpPr/>
          <p:nvPr/>
        </p:nvGrpSpPr>
        <p:grpSpPr>
          <a:xfrm>
            <a:off x="3756828" y="1237933"/>
            <a:ext cx="2019300" cy="2019300"/>
            <a:chOff x="3756025" y="2109788"/>
            <a:chExt cx="2019300" cy="2019300"/>
          </a:xfrm>
        </p:grpSpPr>
        <p:sp>
          <p:nvSpPr>
            <p:cNvPr id="20" name="对角圆角矩形 12"/>
            <p:cNvSpPr>
              <a:spLocks noChangeArrowheads="1"/>
            </p:cNvSpPr>
            <p:nvPr/>
          </p:nvSpPr>
          <p:spPr bwMode="auto">
            <a:xfrm flipH="1">
              <a:off x="3756025" y="2109788"/>
              <a:ext cx="2019300" cy="2019300"/>
            </a:xfrm>
            <a:custGeom>
              <a:avLst/>
              <a:gdLst>
                <a:gd name="T0" fmla="*/ 1390 w 3180"/>
                <a:gd name="T1" fmla="*/ 0 h 3180"/>
                <a:gd name="T2" fmla="*/ 3180 w 3180"/>
                <a:gd name="T3" fmla="*/ 0 h 3180"/>
                <a:gd name="T4" fmla="*/ 3180 w 3180"/>
                <a:gd name="T5" fmla="*/ 0 h 3180"/>
                <a:gd name="T6" fmla="*/ 3180 w 3180"/>
                <a:gd name="T7" fmla="*/ 1789 h 3180"/>
                <a:gd name="T8" fmla="*/ 1790 w 3180"/>
                <a:gd name="T9" fmla="*/ 3179 h 3180"/>
                <a:gd name="T10" fmla="*/ 0 w 3180"/>
                <a:gd name="T11" fmla="*/ 3180 h 3180"/>
                <a:gd name="T12" fmla="*/ 0 w 3180"/>
                <a:gd name="T13" fmla="*/ 3180 h 3180"/>
                <a:gd name="T14" fmla="*/ 0 w 3180"/>
                <a:gd name="T15" fmla="*/ 1390 h 3180"/>
                <a:gd name="T16" fmla="*/ 1390 w 3180"/>
                <a:gd name="T17" fmla="*/ 0 h 3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0" h="3180">
                  <a:moveTo>
                    <a:pt x="1390" y="0"/>
                  </a:moveTo>
                  <a:lnTo>
                    <a:pt x="3180" y="0"/>
                  </a:lnTo>
                  <a:lnTo>
                    <a:pt x="3180" y="1789"/>
                  </a:lnTo>
                  <a:cubicBezTo>
                    <a:pt x="3180" y="2557"/>
                    <a:pt x="2558" y="3179"/>
                    <a:pt x="1790" y="3179"/>
                  </a:cubicBezTo>
                  <a:lnTo>
                    <a:pt x="0" y="3180"/>
                  </a:lnTo>
                  <a:lnTo>
                    <a:pt x="0" y="1390"/>
                  </a:lnTo>
                  <a:cubicBezTo>
                    <a:pt x="0" y="622"/>
                    <a:pt x="622" y="0"/>
                    <a:pt x="1390" y="0"/>
                  </a:cubicBezTo>
                  <a:close/>
                </a:path>
              </a:pathLst>
            </a:custGeom>
            <a:solidFill>
              <a:srgbClr val="185C99"/>
            </a:solidFill>
            <a:ln>
              <a:noFill/>
            </a:ln>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sz="1700">
                <a:solidFill>
                  <a:srgbClr val="FFFFFF"/>
                </a:solidFill>
                <a:latin typeface="宋体" panose="02010600030101010101" pitchFamily="2" charset="-122"/>
                <a:sym typeface="宋体" panose="02010600030101010101" pitchFamily="2" charset="-122"/>
              </a:endParaRPr>
            </a:p>
          </p:txBody>
        </p:sp>
        <p:sp>
          <p:nvSpPr>
            <p:cNvPr id="24" name="文本框 16"/>
            <p:cNvSpPr>
              <a:spLocks noChangeArrowheads="1"/>
            </p:cNvSpPr>
            <p:nvPr/>
          </p:nvSpPr>
          <p:spPr bwMode="auto">
            <a:xfrm>
              <a:off x="4024313" y="2290763"/>
              <a:ext cx="148431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sz="4000">
                  <a:solidFill>
                    <a:schemeClr val="bg1"/>
                  </a:solidFill>
                  <a:latin typeface="微软雅黑" panose="020B0503020204020204" charset="-122"/>
                  <a:ea typeface="微软雅黑" panose="020B0503020204020204" charset="-122"/>
                  <a:sym typeface="黑体" panose="02010609060101010101" charset="-122"/>
                </a:rPr>
                <a:t>25%</a:t>
              </a:r>
              <a:endParaRPr lang="zh-CN" altLang="en-US" sz="4000">
                <a:solidFill>
                  <a:schemeClr val="bg1"/>
                </a:solidFill>
                <a:latin typeface="微软雅黑" panose="020B0503020204020204" charset="-122"/>
                <a:ea typeface="微软雅黑" panose="020B0503020204020204" charset="-122"/>
                <a:sym typeface="黑体" panose="02010609060101010101" charset="-122"/>
              </a:endParaRPr>
            </a:p>
          </p:txBody>
        </p:sp>
        <p:sp>
          <p:nvSpPr>
            <p:cNvPr id="28" name="直接连接符 21"/>
            <p:cNvSpPr>
              <a:spLocks noChangeShapeType="1"/>
            </p:cNvSpPr>
            <p:nvPr/>
          </p:nvSpPr>
          <p:spPr bwMode="auto">
            <a:xfrm>
              <a:off x="4095750" y="3095625"/>
              <a:ext cx="1485900" cy="0"/>
            </a:xfrm>
            <a:prstGeom prst="line">
              <a:avLst/>
            </a:prstGeom>
            <a:noFill/>
            <a:ln w="6350">
              <a:solidFill>
                <a:srgbClr val="FFFFFF">
                  <a:alpha val="35999"/>
                </a:srgbClr>
              </a:solidFill>
              <a:bevel/>
            </a:ln>
            <a:extLst>
              <a:ext uri="{909E8E84-426E-40DD-AFC4-6F175D3DCCD1}">
                <a14:hiddenFill xmlns:a14="http://schemas.microsoft.com/office/drawing/2010/main">
                  <a:noFill/>
                </a14:hiddenFill>
              </a:ext>
            </a:extLst>
          </p:spPr>
          <p:txBody>
            <a:bodyPr/>
            <a:lstStyle/>
            <a:p>
              <a:endParaRPr lang="zh-CN" altLang="en-US" sz="1700"/>
            </a:p>
          </p:txBody>
        </p:sp>
      </p:grpSp>
      <p:grpSp>
        <p:nvGrpSpPr>
          <p:cNvPr id="6" name="组合 5"/>
          <p:cNvGrpSpPr/>
          <p:nvPr/>
        </p:nvGrpSpPr>
        <p:grpSpPr>
          <a:xfrm>
            <a:off x="6405413" y="1237933"/>
            <a:ext cx="2019300" cy="2019300"/>
            <a:chOff x="6324600" y="2109788"/>
            <a:chExt cx="2019300" cy="2019300"/>
          </a:xfrm>
        </p:grpSpPr>
        <p:sp>
          <p:nvSpPr>
            <p:cNvPr id="21" name="对角圆角矩形 13"/>
            <p:cNvSpPr>
              <a:spLocks noChangeArrowheads="1"/>
            </p:cNvSpPr>
            <p:nvPr/>
          </p:nvSpPr>
          <p:spPr bwMode="auto">
            <a:xfrm flipH="1">
              <a:off x="6324600" y="2109788"/>
              <a:ext cx="2019300" cy="2019300"/>
            </a:xfrm>
            <a:custGeom>
              <a:avLst/>
              <a:gdLst>
                <a:gd name="T0" fmla="*/ 1390 w 3180"/>
                <a:gd name="T1" fmla="*/ 0 h 3180"/>
                <a:gd name="T2" fmla="*/ 3180 w 3180"/>
                <a:gd name="T3" fmla="*/ 0 h 3180"/>
                <a:gd name="T4" fmla="*/ 3180 w 3180"/>
                <a:gd name="T5" fmla="*/ 0 h 3180"/>
                <a:gd name="T6" fmla="*/ 3180 w 3180"/>
                <a:gd name="T7" fmla="*/ 1789 h 3180"/>
                <a:gd name="T8" fmla="*/ 1790 w 3180"/>
                <a:gd name="T9" fmla="*/ 3179 h 3180"/>
                <a:gd name="T10" fmla="*/ 0 w 3180"/>
                <a:gd name="T11" fmla="*/ 3180 h 3180"/>
                <a:gd name="T12" fmla="*/ 0 w 3180"/>
                <a:gd name="T13" fmla="*/ 3180 h 3180"/>
                <a:gd name="T14" fmla="*/ 0 w 3180"/>
                <a:gd name="T15" fmla="*/ 1390 h 3180"/>
                <a:gd name="T16" fmla="*/ 1390 w 3180"/>
                <a:gd name="T17" fmla="*/ 0 h 3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0" h="3180">
                  <a:moveTo>
                    <a:pt x="1390" y="0"/>
                  </a:moveTo>
                  <a:lnTo>
                    <a:pt x="3180" y="0"/>
                  </a:lnTo>
                  <a:lnTo>
                    <a:pt x="3180" y="1789"/>
                  </a:lnTo>
                  <a:cubicBezTo>
                    <a:pt x="3180" y="2557"/>
                    <a:pt x="2558" y="3179"/>
                    <a:pt x="1790" y="3179"/>
                  </a:cubicBezTo>
                  <a:lnTo>
                    <a:pt x="0" y="3180"/>
                  </a:lnTo>
                  <a:lnTo>
                    <a:pt x="0" y="1390"/>
                  </a:lnTo>
                  <a:cubicBezTo>
                    <a:pt x="0" y="622"/>
                    <a:pt x="622" y="0"/>
                    <a:pt x="1390" y="0"/>
                  </a:cubicBezTo>
                  <a:close/>
                </a:path>
              </a:pathLst>
            </a:custGeom>
            <a:solidFill>
              <a:srgbClr val="7C7A87"/>
            </a:solidFill>
            <a:ln>
              <a:noFill/>
            </a:ln>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sz="1700">
                <a:solidFill>
                  <a:srgbClr val="FFFFFF"/>
                </a:solidFill>
                <a:latin typeface="宋体" panose="02010600030101010101" pitchFamily="2" charset="-122"/>
                <a:sym typeface="宋体" panose="02010600030101010101" pitchFamily="2" charset="-122"/>
              </a:endParaRPr>
            </a:p>
          </p:txBody>
        </p:sp>
        <p:sp>
          <p:nvSpPr>
            <p:cNvPr id="25" name="文本框 17"/>
            <p:cNvSpPr>
              <a:spLocks noChangeArrowheads="1"/>
            </p:cNvSpPr>
            <p:nvPr/>
          </p:nvSpPr>
          <p:spPr bwMode="auto">
            <a:xfrm>
              <a:off x="6672263" y="2290763"/>
              <a:ext cx="1484312"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sz="4000">
                  <a:solidFill>
                    <a:schemeClr val="bg1"/>
                  </a:solidFill>
                  <a:latin typeface="微软雅黑" panose="020B0503020204020204" charset="-122"/>
                  <a:ea typeface="微软雅黑" panose="020B0503020204020204" charset="-122"/>
                  <a:sym typeface="黑体" panose="02010609060101010101" charset="-122"/>
                </a:rPr>
                <a:t>41%</a:t>
              </a:r>
              <a:endParaRPr lang="zh-CN" altLang="en-US" sz="4000">
                <a:solidFill>
                  <a:schemeClr val="bg1"/>
                </a:solidFill>
                <a:latin typeface="微软雅黑" panose="020B0503020204020204" charset="-122"/>
                <a:ea typeface="微软雅黑" panose="020B0503020204020204" charset="-122"/>
                <a:sym typeface="黑体" panose="02010609060101010101" charset="-122"/>
              </a:endParaRPr>
            </a:p>
          </p:txBody>
        </p:sp>
        <p:sp>
          <p:nvSpPr>
            <p:cNvPr id="29" name="直接连接符 22"/>
            <p:cNvSpPr>
              <a:spLocks noChangeShapeType="1"/>
            </p:cNvSpPr>
            <p:nvPr/>
          </p:nvSpPr>
          <p:spPr bwMode="auto">
            <a:xfrm>
              <a:off x="6678613" y="3095625"/>
              <a:ext cx="1484312" cy="0"/>
            </a:xfrm>
            <a:prstGeom prst="line">
              <a:avLst/>
            </a:prstGeom>
            <a:noFill/>
            <a:ln w="6350">
              <a:solidFill>
                <a:srgbClr val="FFFFFF">
                  <a:alpha val="35999"/>
                </a:srgbClr>
              </a:solidFill>
              <a:bevel/>
            </a:ln>
            <a:extLst>
              <a:ext uri="{909E8E84-426E-40DD-AFC4-6F175D3DCCD1}">
                <a14:hiddenFill xmlns:a14="http://schemas.microsoft.com/office/drawing/2010/main">
                  <a:noFill/>
                </a14:hiddenFill>
              </a:ext>
            </a:extLst>
          </p:spPr>
          <p:txBody>
            <a:bodyPr/>
            <a:lstStyle/>
            <a:p>
              <a:endParaRPr lang="zh-CN" altLang="en-US" sz="1700"/>
            </a:p>
          </p:txBody>
        </p:sp>
      </p:grpSp>
      <p:grpSp>
        <p:nvGrpSpPr>
          <p:cNvPr id="8" name="组合 7"/>
          <p:cNvGrpSpPr/>
          <p:nvPr/>
        </p:nvGrpSpPr>
        <p:grpSpPr>
          <a:xfrm>
            <a:off x="8972718" y="1237933"/>
            <a:ext cx="2019300" cy="2019300"/>
            <a:chOff x="8890000" y="2109788"/>
            <a:chExt cx="2019300" cy="2019300"/>
          </a:xfrm>
        </p:grpSpPr>
        <p:sp>
          <p:nvSpPr>
            <p:cNvPr id="22" name="对角圆角矩形 14"/>
            <p:cNvSpPr>
              <a:spLocks noChangeArrowheads="1"/>
            </p:cNvSpPr>
            <p:nvPr/>
          </p:nvSpPr>
          <p:spPr bwMode="auto">
            <a:xfrm flipH="1">
              <a:off x="8890000" y="2109788"/>
              <a:ext cx="2019300" cy="2019300"/>
            </a:xfrm>
            <a:custGeom>
              <a:avLst/>
              <a:gdLst>
                <a:gd name="T0" fmla="*/ 1390 w 3180"/>
                <a:gd name="T1" fmla="*/ 0 h 3180"/>
                <a:gd name="T2" fmla="*/ 3180 w 3180"/>
                <a:gd name="T3" fmla="*/ 0 h 3180"/>
                <a:gd name="T4" fmla="*/ 3180 w 3180"/>
                <a:gd name="T5" fmla="*/ 0 h 3180"/>
                <a:gd name="T6" fmla="*/ 3180 w 3180"/>
                <a:gd name="T7" fmla="*/ 1789 h 3180"/>
                <a:gd name="T8" fmla="*/ 1790 w 3180"/>
                <a:gd name="T9" fmla="*/ 3179 h 3180"/>
                <a:gd name="T10" fmla="*/ 0 w 3180"/>
                <a:gd name="T11" fmla="*/ 3180 h 3180"/>
                <a:gd name="T12" fmla="*/ 0 w 3180"/>
                <a:gd name="T13" fmla="*/ 3180 h 3180"/>
                <a:gd name="T14" fmla="*/ 0 w 3180"/>
                <a:gd name="T15" fmla="*/ 1390 h 3180"/>
                <a:gd name="T16" fmla="*/ 1390 w 3180"/>
                <a:gd name="T17" fmla="*/ 0 h 3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0" h="3180">
                  <a:moveTo>
                    <a:pt x="1390" y="0"/>
                  </a:moveTo>
                  <a:lnTo>
                    <a:pt x="3180" y="0"/>
                  </a:lnTo>
                  <a:lnTo>
                    <a:pt x="3180" y="1789"/>
                  </a:lnTo>
                  <a:cubicBezTo>
                    <a:pt x="3180" y="2557"/>
                    <a:pt x="2558" y="3179"/>
                    <a:pt x="1790" y="3179"/>
                  </a:cubicBezTo>
                  <a:lnTo>
                    <a:pt x="0" y="3180"/>
                  </a:lnTo>
                  <a:lnTo>
                    <a:pt x="0" y="1390"/>
                  </a:lnTo>
                  <a:cubicBezTo>
                    <a:pt x="0" y="622"/>
                    <a:pt x="622" y="0"/>
                    <a:pt x="1390" y="0"/>
                  </a:cubicBezTo>
                  <a:close/>
                </a:path>
              </a:pathLst>
            </a:custGeom>
            <a:solidFill>
              <a:srgbClr val="429CC1"/>
            </a:solidFill>
            <a:ln>
              <a:noFill/>
            </a:ln>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sz="1700">
                <a:solidFill>
                  <a:srgbClr val="FFFFFF"/>
                </a:solidFill>
                <a:latin typeface="宋体" panose="02010600030101010101" pitchFamily="2" charset="-122"/>
                <a:sym typeface="宋体" panose="02010600030101010101" pitchFamily="2" charset="-122"/>
              </a:endParaRPr>
            </a:p>
          </p:txBody>
        </p:sp>
        <p:sp>
          <p:nvSpPr>
            <p:cNvPr id="26" name="文本框 18"/>
            <p:cNvSpPr>
              <a:spLocks noChangeArrowheads="1"/>
            </p:cNvSpPr>
            <p:nvPr/>
          </p:nvSpPr>
          <p:spPr bwMode="auto">
            <a:xfrm>
              <a:off x="9177338" y="2290763"/>
              <a:ext cx="148590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sz="4000">
                  <a:solidFill>
                    <a:schemeClr val="bg1"/>
                  </a:solidFill>
                  <a:latin typeface="微软雅黑" panose="020B0503020204020204" charset="-122"/>
                  <a:ea typeface="微软雅黑" panose="020B0503020204020204" charset="-122"/>
                  <a:sym typeface="黑体" panose="02010609060101010101" charset="-122"/>
                </a:rPr>
                <a:t>89%</a:t>
              </a:r>
              <a:endParaRPr lang="zh-CN" altLang="en-US" sz="4000">
                <a:solidFill>
                  <a:schemeClr val="bg1"/>
                </a:solidFill>
                <a:latin typeface="微软雅黑" panose="020B0503020204020204" charset="-122"/>
                <a:ea typeface="微软雅黑" panose="020B0503020204020204" charset="-122"/>
                <a:sym typeface="黑体" panose="02010609060101010101" charset="-122"/>
              </a:endParaRPr>
            </a:p>
          </p:txBody>
        </p:sp>
        <p:sp>
          <p:nvSpPr>
            <p:cNvPr id="30" name="直接连接符 23"/>
            <p:cNvSpPr>
              <a:spLocks noChangeShapeType="1"/>
            </p:cNvSpPr>
            <p:nvPr/>
          </p:nvSpPr>
          <p:spPr bwMode="auto">
            <a:xfrm>
              <a:off x="9212263" y="3095625"/>
              <a:ext cx="1484312" cy="0"/>
            </a:xfrm>
            <a:prstGeom prst="line">
              <a:avLst/>
            </a:prstGeom>
            <a:noFill/>
            <a:ln w="6350">
              <a:solidFill>
                <a:srgbClr val="FFFFFF">
                  <a:alpha val="35999"/>
                </a:srgbClr>
              </a:solidFill>
              <a:bevel/>
            </a:ln>
            <a:extLst>
              <a:ext uri="{909E8E84-426E-40DD-AFC4-6F175D3DCCD1}">
                <a14:hiddenFill xmlns:a14="http://schemas.microsoft.com/office/drawing/2010/main">
                  <a:noFill/>
                </a14:hiddenFill>
              </a:ext>
            </a:extLst>
          </p:spPr>
          <p:txBody>
            <a:bodyPr/>
            <a:lstStyle/>
            <a:p>
              <a:endParaRPr lang="zh-CN" altLang="en-US" sz="1700"/>
            </a:p>
          </p:txBody>
        </p:sp>
      </p:grpSp>
      <p:sp>
        <p:nvSpPr>
          <p:cNvPr id="39" name="文本框 35"/>
          <p:cNvSpPr>
            <a:spLocks noChangeArrowheads="1"/>
          </p:cNvSpPr>
          <p:nvPr/>
        </p:nvSpPr>
        <p:spPr bwMode="auto">
          <a:xfrm>
            <a:off x="977900" y="3595370"/>
            <a:ext cx="10014585" cy="163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just">
              <a:lnSpc>
                <a:spcPct val="100000"/>
              </a:lnSpc>
              <a:spcBef>
                <a:spcPct val="20000"/>
              </a:spcBef>
            </a:pPr>
            <a:r>
              <a:rPr lang="zh-CN" altLang="en-US" sz="2000" dirty="0">
                <a:solidFill>
                  <a:srgbClr val="445469"/>
                </a:solidFill>
                <a:latin typeface="微软雅黑" panose="020B0503020204020204" charset="-122"/>
                <a:ea typeface="微软雅黑" panose="020B0503020204020204" charset="-122"/>
              </a:rPr>
              <a:t>对于每次迭代，训练NMT模型直到开发集上的性能不增加为止。发现更多的迭代可以导致更好的评估结果一致，2次迭代足以在的实验中达到收敛。然而，进一步的迭代不能带来明显的翻译精度的提高，而是更多的训练时间。对于训练成本，由于方法是基于预先训练的模型，整个训练时间几乎是原来MLE训练的2倍。在训练阶段利用L2R和R2L模型之间的协议可以更好地惩罚变压器的不良后缀，并鼓励来自变压器(R2L)的理想后缀。</a:t>
            </a:r>
            <a:endParaRPr lang="zh-CN" altLang="en-US" sz="2000" dirty="0">
              <a:solidFill>
                <a:srgbClr val="445469"/>
              </a:solidFill>
              <a:latin typeface="微软雅黑" panose="020B0503020204020204" charset="-122"/>
              <a:ea typeface="微软雅黑" panose="020B0503020204020204" charset="-122"/>
            </a:endParaRPr>
          </a:p>
        </p:txBody>
      </p:sp>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6329" y="303291"/>
            <a:ext cx="1841433" cy="552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advClick="0" advTm="0">
        <p14:shred/>
      </p:transition>
    </mc:Choice>
    <mc:Fallback>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screen"/>
          <a:stretch>
            <a:fillRect/>
          </a:stretch>
        </p:blipFill>
        <p:spPr>
          <a:xfrm>
            <a:off x="400526" y="225201"/>
            <a:ext cx="11391285" cy="6407598"/>
          </a:xfrm>
          <a:prstGeom prst="rect">
            <a:avLst/>
          </a:prstGeom>
          <a:effectLst>
            <a:outerShdw blurRad="190500" sx="102000" sy="102000" algn="ctr" rotWithShape="0">
              <a:prstClr val="black">
                <a:alpha val="30000"/>
              </a:prstClr>
            </a:outerShdw>
          </a:effectLst>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74" y="2799789"/>
            <a:ext cx="6073259" cy="4192926"/>
          </a:xfrm>
          <a:prstGeom prst="rect">
            <a:avLst/>
          </a:prstGeom>
        </p:spPr>
      </p:pic>
      <p:pic>
        <p:nvPicPr>
          <p:cNvPr id="18" name="图片 17"/>
          <p:cNvPicPr>
            <a:picLocks noChangeAspect="1"/>
          </p:cNvPicPr>
          <p:nvPr/>
        </p:nvPicPr>
        <p:blipFill>
          <a:blip r:embed="rId3" cstate="screen"/>
          <a:stretch>
            <a:fillRect/>
          </a:stretch>
        </p:blipFill>
        <p:spPr>
          <a:xfrm>
            <a:off x="400526" y="225201"/>
            <a:ext cx="11391285" cy="4895678"/>
          </a:xfrm>
          <a:prstGeom prst="rect">
            <a:avLst/>
          </a:prstGeom>
        </p:spPr>
      </p:pic>
      <p:sp>
        <p:nvSpPr>
          <p:cNvPr id="50" name="折角形 1"/>
          <p:cNvSpPr/>
          <p:nvPr/>
        </p:nvSpPr>
        <p:spPr>
          <a:xfrm>
            <a:off x="2882085" y="3111515"/>
            <a:ext cx="6486526" cy="2234565"/>
          </a:xfrm>
          <a:prstGeom prst="foldedCorner">
            <a:avLst/>
          </a:prstGeom>
          <a:noFill/>
          <a:ln w="28575">
            <a:solidFill>
              <a:srgbClr val="185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51" name="文本框 50"/>
          <p:cNvSpPr txBox="1"/>
          <p:nvPr/>
        </p:nvSpPr>
        <p:spPr>
          <a:xfrm>
            <a:off x="3193235" y="3567445"/>
            <a:ext cx="1576070" cy="1322070"/>
          </a:xfrm>
          <a:prstGeom prst="rect">
            <a:avLst/>
          </a:prstGeom>
          <a:noFill/>
        </p:spPr>
        <p:txBody>
          <a:bodyPr wrap="square" rtlCol="0">
            <a:spAutoFit/>
          </a:bodyPr>
          <a:lstStyle/>
          <a:p>
            <a:pPr algn="r"/>
            <a:r>
              <a:rPr lang="en-US" altLang="zh-CN" sz="8000" dirty="0">
                <a:solidFill>
                  <a:srgbClr val="185C99"/>
                </a:solidFill>
                <a:latin typeface="Segoe Print" panose="02000600000000000000" charset="0"/>
              </a:rPr>
              <a:t>4</a:t>
            </a:r>
            <a:endParaRPr lang="en-US" altLang="zh-CN" sz="8000" dirty="0">
              <a:solidFill>
                <a:srgbClr val="185C99"/>
              </a:solidFill>
              <a:latin typeface="Segoe Print" panose="02000600000000000000" charset="0"/>
            </a:endParaRPr>
          </a:p>
        </p:txBody>
      </p:sp>
      <p:cxnSp>
        <p:nvCxnSpPr>
          <p:cNvPr id="52" name="直接连接符 51"/>
          <p:cNvCxnSpPr/>
          <p:nvPr/>
        </p:nvCxnSpPr>
        <p:spPr>
          <a:xfrm>
            <a:off x="4926785" y="3653806"/>
            <a:ext cx="0" cy="1151255"/>
          </a:xfrm>
          <a:prstGeom prst="line">
            <a:avLst/>
          </a:prstGeom>
          <a:ln w="12700">
            <a:solidFill>
              <a:srgbClr val="497EAC"/>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5217616" y="3653805"/>
            <a:ext cx="2495550" cy="521970"/>
          </a:xfrm>
          <a:prstGeom prst="rect">
            <a:avLst/>
          </a:prstGeom>
          <a:noFill/>
        </p:spPr>
        <p:txBody>
          <a:bodyPr wrap="square" rtlCol="0">
            <a:spAutoFit/>
          </a:bodyPr>
          <a:lstStyle/>
          <a:p>
            <a:r>
              <a:rPr lang="zh-CN" altLang="en-US" sz="2800" dirty="0">
                <a:solidFill>
                  <a:srgbClr val="185C99"/>
                </a:solidFill>
                <a:latin typeface="微软雅黑" panose="020B0503020204020204" charset="-122"/>
                <a:ea typeface="微软雅黑" panose="020B0503020204020204" charset="-122"/>
                <a:sym typeface="+mn-ea"/>
              </a:rPr>
              <a:t>总结</a:t>
            </a:r>
            <a:endParaRPr lang="zh-CN" altLang="en-US" sz="2800" dirty="0">
              <a:solidFill>
                <a:srgbClr val="185C99"/>
              </a:solidFill>
              <a:latin typeface="微软雅黑" panose="020B0503020204020204" charset="-122"/>
              <a:ea typeface="微软雅黑" panose="020B0503020204020204" charset="-122"/>
              <a:sym typeface="+mn-ea"/>
            </a:endParaRPr>
          </a:p>
        </p:txBody>
      </p:sp>
      <p:pic>
        <p:nvPicPr>
          <p:cNvPr id="10" name="图片 9"/>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786329" y="303291"/>
            <a:ext cx="1841433" cy="552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screen"/>
          <a:stretch>
            <a:fillRect/>
          </a:stretch>
        </p:blipFill>
        <p:spPr>
          <a:xfrm>
            <a:off x="400526" y="225201"/>
            <a:ext cx="11391285" cy="6407598"/>
          </a:xfrm>
          <a:prstGeom prst="rect">
            <a:avLst/>
          </a:prstGeom>
          <a:effectLst>
            <a:outerShdw blurRad="190500" sx="102000" sy="102000" algn="ctr" rotWithShape="0">
              <a:prstClr val="black">
                <a:alpha val="30000"/>
              </a:prstClr>
            </a:outerShdw>
          </a:effectLst>
        </p:spPr>
      </p:pic>
      <p:pic>
        <p:nvPicPr>
          <p:cNvPr id="11" name="图片 10"/>
          <p:cNvPicPr>
            <a:picLocks noChangeAspect="1"/>
          </p:cNvPicPr>
          <p:nvPr/>
        </p:nvPicPr>
        <p:blipFill>
          <a:blip r:embed="rId2" cstate="screen"/>
          <a:stretch>
            <a:fillRect/>
          </a:stretch>
        </p:blipFill>
        <p:spPr>
          <a:xfrm rot="10800000">
            <a:off x="400524" y="225200"/>
            <a:ext cx="1845008" cy="1013050"/>
          </a:xfrm>
          <a:prstGeom prst="rect">
            <a:avLst/>
          </a:prstGeom>
        </p:spPr>
      </p:pic>
      <p:sp>
        <p:nvSpPr>
          <p:cNvPr id="12" name="文本框 11"/>
          <p:cNvSpPr txBox="1"/>
          <p:nvPr/>
        </p:nvSpPr>
        <p:spPr>
          <a:xfrm>
            <a:off x="1257469" y="295138"/>
            <a:ext cx="988064" cy="769620"/>
          </a:xfrm>
          <a:prstGeom prst="rect">
            <a:avLst/>
          </a:prstGeom>
          <a:noFill/>
        </p:spPr>
        <p:txBody>
          <a:bodyPr wrap="square" rtlCol="0">
            <a:spAutoFit/>
          </a:bodyPr>
          <a:lstStyle/>
          <a:p>
            <a:pPr algn="r"/>
            <a:r>
              <a:rPr lang="en-US" altLang="zh-CN" sz="4405" dirty="0">
                <a:solidFill>
                  <a:srgbClr val="185C99"/>
                </a:solidFill>
                <a:latin typeface="Segoe Print" panose="02000600000000000000" charset="0"/>
              </a:rPr>
              <a:t>4</a:t>
            </a:r>
            <a:endParaRPr lang="en-US" altLang="zh-CN" sz="4405" dirty="0">
              <a:solidFill>
                <a:srgbClr val="185C99"/>
              </a:solidFill>
              <a:latin typeface="Segoe Print" panose="02000600000000000000" charset="0"/>
            </a:endParaRPr>
          </a:p>
        </p:txBody>
      </p:sp>
      <p:sp>
        <p:nvSpPr>
          <p:cNvPr id="13" name="文本框 12"/>
          <p:cNvSpPr txBox="1"/>
          <p:nvPr/>
        </p:nvSpPr>
        <p:spPr>
          <a:xfrm>
            <a:off x="2245532" y="495709"/>
            <a:ext cx="2495550" cy="460375"/>
          </a:xfrm>
          <a:prstGeom prst="rect">
            <a:avLst/>
          </a:prstGeom>
          <a:noFill/>
        </p:spPr>
        <p:txBody>
          <a:bodyPr wrap="square" rtlCol="0">
            <a:spAutoFit/>
          </a:bodyPr>
          <a:lstStyle/>
          <a:p>
            <a:r>
              <a:rPr lang="zh-CN" altLang="en-US" sz="2400" dirty="0">
                <a:solidFill>
                  <a:srgbClr val="185C99"/>
                </a:solidFill>
                <a:latin typeface="微软雅黑" panose="020B0503020204020204" charset="-122"/>
                <a:ea typeface="微软雅黑" panose="020B0503020204020204" charset="-122"/>
                <a:sym typeface="+mn-ea"/>
              </a:rPr>
              <a:t>相关工作</a:t>
            </a:r>
            <a:endParaRPr lang="en-US" altLang="zh-CN" sz="2400" dirty="0">
              <a:solidFill>
                <a:srgbClr val="185C99"/>
              </a:solidFill>
              <a:latin typeface="微软雅黑" panose="020B0503020204020204" charset="-122"/>
              <a:ea typeface="微软雅黑" panose="020B0503020204020204" charset="-122"/>
              <a:sym typeface="+mn-ea"/>
            </a:endParaRPr>
          </a:p>
        </p:txBody>
      </p:sp>
      <p:sp>
        <p:nvSpPr>
          <p:cNvPr id="18" name="矩形: 圆角 17"/>
          <p:cNvSpPr/>
          <p:nvPr/>
        </p:nvSpPr>
        <p:spPr>
          <a:xfrm>
            <a:off x="2033270" y="5270500"/>
            <a:ext cx="1703705" cy="1362710"/>
          </a:xfrm>
          <a:prstGeom prst="roundRect">
            <a:avLst>
              <a:gd name="adj" fmla="val 5379"/>
            </a:avLst>
          </a:prstGeom>
          <a:blipFill>
            <a:blip r:embed="rId3"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0" name="矩形: 圆角 19"/>
          <p:cNvSpPr/>
          <p:nvPr/>
        </p:nvSpPr>
        <p:spPr>
          <a:xfrm>
            <a:off x="400685" y="5270500"/>
            <a:ext cx="1632585" cy="1362710"/>
          </a:xfrm>
          <a:prstGeom prst="roundRect">
            <a:avLst>
              <a:gd name="adj" fmla="val 5379"/>
            </a:avLst>
          </a:prstGeom>
          <a:blipFill>
            <a:blip r:embed="rId4"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1" name="矩形: 圆角 20"/>
          <p:cNvSpPr/>
          <p:nvPr/>
        </p:nvSpPr>
        <p:spPr>
          <a:xfrm>
            <a:off x="8172450" y="5129530"/>
            <a:ext cx="1901190" cy="1524635"/>
          </a:xfrm>
          <a:prstGeom prst="roundRect">
            <a:avLst>
              <a:gd name="adj" fmla="val 5379"/>
            </a:avLst>
          </a:prstGeom>
          <a:blipFill>
            <a:blip r:embed="rId5"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2" name="矩形: 圆角 21"/>
          <p:cNvSpPr/>
          <p:nvPr/>
        </p:nvSpPr>
        <p:spPr>
          <a:xfrm>
            <a:off x="10073640" y="5129530"/>
            <a:ext cx="1718310" cy="1503680"/>
          </a:xfrm>
          <a:prstGeom prst="roundRect">
            <a:avLst>
              <a:gd name="adj" fmla="val 5379"/>
            </a:avLst>
          </a:prstGeom>
          <a:blipFill>
            <a:blip r:embed="rId6"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4" name="矩形 23"/>
          <p:cNvSpPr/>
          <p:nvPr/>
        </p:nvSpPr>
        <p:spPr>
          <a:xfrm>
            <a:off x="696595" y="1238250"/>
            <a:ext cx="11000740" cy="1198880"/>
          </a:xfrm>
          <a:prstGeom prst="rect">
            <a:avLst/>
          </a:prstGeom>
        </p:spPr>
        <p:txBody>
          <a:bodyPr wrap="square">
            <a:spAutoFit/>
          </a:bodyPr>
          <a:lstStyle/>
          <a:p>
            <a:pPr algn="just">
              <a:lnSpc>
                <a:spcPct val="100000"/>
              </a:lnSpc>
              <a:spcBef>
                <a:spcPct val="20000"/>
              </a:spcBef>
            </a:pPr>
            <a:r>
              <a:rPr lang="zh-CN" altLang="en-US" dirty="0">
                <a:solidFill>
                  <a:srgbClr val="445469"/>
                </a:solidFill>
                <a:latin typeface="微软雅黑" panose="020B0503020204020204" charset="-122"/>
                <a:ea typeface="微软雅黑" panose="020B0503020204020204" charset="-122"/>
              </a:rPr>
              <a:t>在IBM框架下和特征驱动线性模型下和统计机器翻译中探索了目标双向转导技术。最近，通过修改NMT的推理策略和解码器结构，将该方法从SMT迁移到NMT，并且建议从L2R和R2LNMT模型中生成N个最佳翻译候选，并利用两个模型的联合概率从组合的N个最佳列表中找到最佳候选；为NMT设计一个两阶段解码器架构，该架构以从右到左的方式在第一阶段生成翻译候选，然后根据源句和先前生成的R2L翻译获得最终翻译。</a:t>
            </a:r>
            <a:endParaRPr lang="zh-CN" altLang="en-US" dirty="0">
              <a:solidFill>
                <a:srgbClr val="445469"/>
              </a:solidFill>
              <a:latin typeface="微软雅黑" panose="020B0503020204020204" charset="-122"/>
              <a:ea typeface="微软雅黑" panose="020B0503020204020204" charset="-122"/>
            </a:endParaRPr>
          </a:p>
        </p:txBody>
      </p:sp>
      <p:sp>
        <p:nvSpPr>
          <p:cNvPr id="26" name="矩形 25"/>
          <p:cNvSpPr/>
          <p:nvPr/>
        </p:nvSpPr>
        <p:spPr>
          <a:xfrm>
            <a:off x="696595" y="2648585"/>
            <a:ext cx="10888345" cy="922020"/>
          </a:xfrm>
          <a:prstGeom prst="rect">
            <a:avLst/>
          </a:prstGeom>
        </p:spPr>
        <p:txBody>
          <a:bodyPr wrap="square">
            <a:spAutoFit/>
          </a:bodyPr>
          <a:lstStyle/>
          <a:p>
            <a:pPr algn="just">
              <a:lnSpc>
                <a:spcPct val="100000"/>
              </a:lnSpc>
              <a:spcBef>
                <a:spcPct val="20000"/>
              </a:spcBef>
            </a:pPr>
            <a:r>
              <a:rPr lang="zh-CN" altLang="en-US" dirty="0">
                <a:solidFill>
                  <a:srgbClr val="445469"/>
                </a:solidFill>
                <a:latin typeface="微软雅黑" panose="020B0503020204020204" charset="-122"/>
                <a:ea typeface="微软雅黑" panose="020B0503020204020204" charset="-122"/>
              </a:rPr>
              <a:t>通过引入正则化项直接利用训练阶段的目标双向协议。在不改变神经网络结构和推理策略的情况下，在推理过程中保持与原始模型相同的速度。为了解决曝光误差问题提出了许多方法，包括设计新的训练目标并采用强化学习方法。</a:t>
            </a:r>
            <a:endParaRPr lang="en-US" altLang="zh-CN" dirty="0">
              <a:solidFill>
                <a:srgbClr val="445469"/>
              </a:solidFill>
              <a:latin typeface="微软雅黑" panose="020B0503020204020204" charset="-122"/>
              <a:ea typeface="微软雅黑" panose="020B0503020204020204" charset="-122"/>
              <a:sym typeface="Arial" panose="020B0604020202020204" pitchFamily="34" charset="0"/>
            </a:endParaRPr>
          </a:p>
        </p:txBody>
      </p:sp>
      <p:sp>
        <p:nvSpPr>
          <p:cNvPr id="28" name="矩形 27"/>
          <p:cNvSpPr/>
          <p:nvPr/>
        </p:nvSpPr>
        <p:spPr>
          <a:xfrm>
            <a:off x="696595" y="3782695"/>
            <a:ext cx="10888345" cy="1198880"/>
          </a:xfrm>
          <a:prstGeom prst="rect">
            <a:avLst/>
          </a:prstGeom>
        </p:spPr>
        <p:txBody>
          <a:bodyPr wrap="square">
            <a:spAutoFit/>
          </a:bodyPr>
          <a:lstStyle/>
          <a:p>
            <a:pPr algn="just">
              <a:lnSpc>
                <a:spcPct val="100000"/>
              </a:lnSpc>
              <a:spcBef>
                <a:spcPct val="20000"/>
              </a:spcBef>
            </a:pPr>
            <a:r>
              <a:rPr lang="zh-CN" altLang="en-US" dirty="0">
                <a:solidFill>
                  <a:srgbClr val="445469"/>
                </a:solidFill>
                <a:latin typeface="微软雅黑" panose="020B0503020204020204" charset="-122"/>
                <a:ea typeface="微软雅黑" panose="020B0503020204020204" charset="-122"/>
              </a:rPr>
              <a:t>尝试用最低风险培训(MRT)直接将预期损失最小化(最大化预期BLEU)；采用波束搜索优化算法，以减少训练和推理之间的不一致性，利用强化学习实现从MLE训练到BLEU分数优化的逐步过渡；设计了一种用于序列预测含有NMT系统的参与者-批评算法，还提出了一个批评网络来预测输出令牌的值；只在标准训练目标函数中添加正则化项，而不是设计特定任务的目标函数或复杂的训练策略，这是简单的实现，但有效的。</a:t>
            </a:r>
            <a:endParaRPr lang="zh-CN" altLang="en-US" dirty="0">
              <a:solidFill>
                <a:srgbClr val="445469"/>
              </a:solidFill>
              <a:latin typeface="微软雅黑" panose="020B0503020204020204" charset="-122"/>
              <a:ea typeface="微软雅黑" panose="020B050302020402020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screen"/>
          <a:stretch>
            <a:fillRect/>
          </a:stretch>
        </p:blipFill>
        <p:spPr>
          <a:xfrm>
            <a:off x="400526" y="225201"/>
            <a:ext cx="11391285" cy="6407598"/>
          </a:xfrm>
          <a:prstGeom prst="rect">
            <a:avLst/>
          </a:prstGeom>
          <a:effectLst>
            <a:outerShdw blurRad="190500" sx="102000" sy="102000" algn="ctr" rotWithShape="0">
              <a:prstClr val="black">
                <a:alpha val="30000"/>
              </a:prstClr>
            </a:outerShdw>
          </a:effectLst>
        </p:spPr>
      </p:pic>
      <p:pic>
        <p:nvPicPr>
          <p:cNvPr id="11" name="图片 10"/>
          <p:cNvPicPr>
            <a:picLocks noChangeAspect="1"/>
          </p:cNvPicPr>
          <p:nvPr/>
        </p:nvPicPr>
        <p:blipFill>
          <a:blip r:embed="rId2" cstate="screen"/>
          <a:stretch>
            <a:fillRect/>
          </a:stretch>
        </p:blipFill>
        <p:spPr>
          <a:xfrm rot="10800000">
            <a:off x="400524" y="225200"/>
            <a:ext cx="1845008" cy="1013050"/>
          </a:xfrm>
          <a:prstGeom prst="rect">
            <a:avLst/>
          </a:prstGeom>
        </p:spPr>
      </p:pic>
      <p:sp>
        <p:nvSpPr>
          <p:cNvPr id="12" name="文本框 11"/>
          <p:cNvSpPr txBox="1"/>
          <p:nvPr/>
        </p:nvSpPr>
        <p:spPr>
          <a:xfrm>
            <a:off x="1257469" y="295138"/>
            <a:ext cx="988064" cy="769620"/>
          </a:xfrm>
          <a:prstGeom prst="rect">
            <a:avLst/>
          </a:prstGeom>
          <a:noFill/>
        </p:spPr>
        <p:txBody>
          <a:bodyPr wrap="square" rtlCol="0">
            <a:spAutoFit/>
          </a:bodyPr>
          <a:lstStyle/>
          <a:p>
            <a:pPr algn="r"/>
            <a:r>
              <a:rPr lang="en-US" altLang="zh-CN" sz="4405" dirty="0">
                <a:solidFill>
                  <a:srgbClr val="185C99"/>
                </a:solidFill>
                <a:latin typeface="Segoe Print" panose="02000600000000000000" charset="0"/>
              </a:rPr>
              <a:t>4</a:t>
            </a:r>
            <a:endParaRPr lang="en-US" altLang="zh-CN" sz="4405" dirty="0">
              <a:solidFill>
                <a:srgbClr val="185C99"/>
              </a:solidFill>
              <a:latin typeface="Segoe Print" panose="02000600000000000000" charset="0"/>
            </a:endParaRPr>
          </a:p>
        </p:txBody>
      </p:sp>
      <p:sp>
        <p:nvSpPr>
          <p:cNvPr id="13" name="文本框 12"/>
          <p:cNvSpPr txBox="1"/>
          <p:nvPr/>
        </p:nvSpPr>
        <p:spPr>
          <a:xfrm>
            <a:off x="2245532" y="495709"/>
            <a:ext cx="2495550" cy="460375"/>
          </a:xfrm>
          <a:prstGeom prst="rect">
            <a:avLst/>
          </a:prstGeom>
          <a:noFill/>
        </p:spPr>
        <p:txBody>
          <a:bodyPr wrap="square" rtlCol="0">
            <a:spAutoFit/>
          </a:bodyPr>
          <a:lstStyle/>
          <a:p>
            <a:r>
              <a:rPr lang="zh-CN" altLang="en-US" sz="2400" dirty="0">
                <a:solidFill>
                  <a:srgbClr val="185C99"/>
                </a:solidFill>
                <a:latin typeface="微软雅黑" panose="020B0503020204020204" charset="-122"/>
                <a:ea typeface="微软雅黑" panose="020B0503020204020204" charset="-122"/>
                <a:sym typeface="+mn-ea"/>
              </a:rPr>
              <a:t>总结</a:t>
            </a:r>
            <a:endParaRPr lang="zh-CN" altLang="en-US" sz="2400" dirty="0">
              <a:solidFill>
                <a:srgbClr val="185C99"/>
              </a:solidFill>
              <a:latin typeface="微软雅黑" panose="020B0503020204020204" charset="-122"/>
              <a:ea typeface="微软雅黑" panose="020B0503020204020204" charset="-122"/>
              <a:sym typeface="+mn-ea"/>
            </a:endParaRPr>
          </a:p>
        </p:txBody>
      </p:sp>
      <p:grpSp>
        <p:nvGrpSpPr>
          <p:cNvPr id="61" name="组合 60"/>
          <p:cNvGrpSpPr/>
          <p:nvPr/>
        </p:nvGrpSpPr>
        <p:grpSpPr>
          <a:xfrm>
            <a:off x="1138001" y="932722"/>
            <a:ext cx="10046733" cy="5269568"/>
            <a:chOff x="611188" y="803187"/>
            <a:chExt cx="7535050" cy="3952176"/>
          </a:xfrm>
        </p:grpSpPr>
        <p:sp>
          <p:nvSpPr>
            <p:cNvPr id="62" name="Freeform 138"/>
            <p:cNvSpPr/>
            <p:nvPr/>
          </p:nvSpPr>
          <p:spPr bwMode="auto">
            <a:xfrm>
              <a:off x="4419041" y="803187"/>
              <a:ext cx="229490" cy="883605"/>
            </a:xfrm>
            <a:custGeom>
              <a:avLst/>
              <a:gdLst>
                <a:gd name="T0" fmla="*/ 161 w 161"/>
                <a:gd name="T1" fmla="*/ 438 h 619"/>
                <a:gd name="T2" fmla="*/ 161 w 161"/>
                <a:gd name="T3" fmla="*/ 51 h 619"/>
                <a:gd name="T4" fmla="*/ 110 w 161"/>
                <a:gd name="T5" fmla="*/ 0 h 619"/>
                <a:gd name="T6" fmla="*/ 51 w 161"/>
                <a:gd name="T7" fmla="*/ 0 h 619"/>
                <a:gd name="T8" fmla="*/ 0 w 161"/>
                <a:gd name="T9" fmla="*/ 51 h 619"/>
                <a:gd name="T10" fmla="*/ 0 w 161"/>
                <a:gd name="T11" fmla="*/ 619 h 619"/>
                <a:gd name="T12" fmla="*/ 161 w 161"/>
                <a:gd name="T13" fmla="*/ 438 h 619"/>
              </a:gdLst>
              <a:ahLst/>
              <a:cxnLst>
                <a:cxn ang="0">
                  <a:pos x="T0" y="T1"/>
                </a:cxn>
                <a:cxn ang="0">
                  <a:pos x="T2" y="T3"/>
                </a:cxn>
                <a:cxn ang="0">
                  <a:pos x="T4" y="T5"/>
                </a:cxn>
                <a:cxn ang="0">
                  <a:pos x="T6" y="T7"/>
                </a:cxn>
                <a:cxn ang="0">
                  <a:pos x="T8" y="T9"/>
                </a:cxn>
                <a:cxn ang="0">
                  <a:pos x="T10" y="T11"/>
                </a:cxn>
                <a:cxn ang="0">
                  <a:pos x="T12" y="T13"/>
                </a:cxn>
              </a:cxnLst>
              <a:rect l="0" t="0" r="r" b="b"/>
              <a:pathLst>
                <a:path w="161" h="619">
                  <a:moveTo>
                    <a:pt x="161" y="438"/>
                  </a:moveTo>
                  <a:cubicBezTo>
                    <a:pt x="161" y="51"/>
                    <a:pt x="161" y="51"/>
                    <a:pt x="161" y="51"/>
                  </a:cubicBezTo>
                  <a:cubicBezTo>
                    <a:pt x="161" y="23"/>
                    <a:pt x="138" y="0"/>
                    <a:pt x="110" y="0"/>
                  </a:cubicBezTo>
                  <a:cubicBezTo>
                    <a:pt x="51" y="0"/>
                    <a:pt x="51" y="0"/>
                    <a:pt x="51" y="0"/>
                  </a:cubicBezTo>
                  <a:cubicBezTo>
                    <a:pt x="23" y="0"/>
                    <a:pt x="0" y="23"/>
                    <a:pt x="0" y="51"/>
                  </a:cubicBezTo>
                  <a:cubicBezTo>
                    <a:pt x="0" y="619"/>
                    <a:pt x="0" y="619"/>
                    <a:pt x="0" y="619"/>
                  </a:cubicBezTo>
                  <a:cubicBezTo>
                    <a:pt x="9" y="561"/>
                    <a:pt x="53" y="461"/>
                    <a:pt x="161" y="438"/>
                  </a:cubicBezTo>
                  <a:close/>
                </a:path>
              </a:pathLst>
            </a:custGeom>
            <a:solidFill>
              <a:srgbClr val="409CC3"/>
            </a:solidFill>
            <a:ln>
              <a:noFill/>
            </a:ln>
          </p:spPr>
          <p:txBody>
            <a:bodyPr/>
            <a:lstStyle/>
            <a:p>
              <a:endParaRPr lang="zh-CN" altLang="en-US" sz="2130">
                <a:solidFill>
                  <a:schemeClr val="accent1"/>
                </a:solidFill>
              </a:endParaRPr>
            </a:p>
          </p:txBody>
        </p:sp>
        <p:sp>
          <p:nvSpPr>
            <p:cNvPr id="63" name="Freeform 140"/>
            <p:cNvSpPr/>
            <p:nvPr/>
          </p:nvSpPr>
          <p:spPr bwMode="auto">
            <a:xfrm>
              <a:off x="4419041" y="3514468"/>
              <a:ext cx="1500618" cy="1240895"/>
            </a:xfrm>
            <a:custGeom>
              <a:avLst/>
              <a:gdLst>
                <a:gd name="T0" fmla="*/ 1004 w 1051"/>
                <a:gd name="T1" fmla="*/ 0 h 869"/>
                <a:gd name="T2" fmla="*/ 218 w 1051"/>
                <a:gd name="T3" fmla="*/ 0 h 869"/>
                <a:gd name="T4" fmla="*/ 161 w 1051"/>
                <a:gd name="T5" fmla="*/ 5 h 869"/>
                <a:gd name="T6" fmla="*/ 0 w 1051"/>
                <a:gd name="T7" fmla="*/ 186 h 869"/>
                <a:gd name="T8" fmla="*/ 0 w 1051"/>
                <a:gd name="T9" fmla="*/ 201 h 869"/>
                <a:gd name="T10" fmla="*/ 0 w 1051"/>
                <a:gd name="T11" fmla="*/ 818 h 869"/>
                <a:gd name="T12" fmla="*/ 51 w 1051"/>
                <a:gd name="T13" fmla="*/ 869 h 869"/>
                <a:gd name="T14" fmla="*/ 110 w 1051"/>
                <a:gd name="T15" fmla="*/ 869 h 869"/>
                <a:gd name="T16" fmla="*/ 161 w 1051"/>
                <a:gd name="T17" fmla="*/ 818 h 869"/>
                <a:gd name="T18" fmla="*/ 161 w 1051"/>
                <a:gd name="T19" fmla="*/ 101 h 869"/>
                <a:gd name="T20" fmla="*/ 214 w 1051"/>
                <a:gd name="T21" fmla="*/ 92 h 869"/>
                <a:gd name="T22" fmla="*/ 1005 w 1051"/>
                <a:gd name="T23" fmla="*/ 92 h 869"/>
                <a:gd name="T24" fmla="*/ 1051 w 1051"/>
                <a:gd name="T25" fmla="*/ 46 h 869"/>
                <a:gd name="T26" fmla="*/ 1004 w 1051"/>
                <a:gd name="T27"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869">
                  <a:moveTo>
                    <a:pt x="1004" y="0"/>
                  </a:moveTo>
                  <a:cubicBezTo>
                    <a:pt x="998" y="1"/>
                    <a:pt x="364" y="6"/>
                    <a:pt x="218" y="0"/>
                  </a:cubicBezTo>
                  <a:cubicBezTo>
                    <a:pt x="197" y="0"/>
                    <a:pt x="178" y="2"/>
                    <a:pt x="161" y="5"/>
                  </a:cubicBezTo>
                  <a:cubicBezTo>
                    <a:pt x="53" y="28"/>
                    <a:pt x="9" y="127"/>
                    <a:pt x="0" y="186"/>
                  </a:cubicBezTo>
                  <a:cubicBezTo>
                    <a:pt x="0" y="201"/>
                    <a:pt x="0" y="201"/>
                    <a:pt x="0" y="201"/>
                  </a:cubicBezTo>
                  <a:cubicBezTo>
                    <a:pt x="0" y="818"/>
                    <a:pt x="0" y="818"/>
                    <a:pt x="0" y="818"/>
                  </a:cubicBezTo>
                  <a:cubicBezTo>
                    <a:pt x="0" y="846"/>
                    <a:pt x="23" y="869"/>
                    <a:pt x="51" y="869"/>
                  </a:cubicBezTo>
                  <a:cubicBezTo>
                    <a:pt x="110" y="869"/>
                    <a:pt x="110" y="869"/>
                    <a:pt x="110" y="869"/>
                  </a:cubicBezTo>
                  <a:cubicBezTo>
                    <a:pt x="138" y="869"/>
                    <a:pt x="161" y="846"/>
                    <a:pt x="161" y="818"/>
                  </a:cubicBezTo>
                  <a:cubicBezTo>
                    <a:pt x="161" y="101"/>
                    <a:pt x="161" y="101"/>
                    <a:pt x="161" y="101"/>
                  </a:cubicBezTo>
                  <a:cubicBezTo>
                    <a:pt x="176" y="95"/>
                    <a:pt x="193" y="92"/>
                    <a:pt x="214" y="92"/>
                  </a:cubicBezTo>
                  <a:cubicBezTo>
                    <a:pt x="363" y="98"/>
                    <a:pt x="979" y="93"/>
                    <a:pt x="1005" y="92"/>
                  </a:cubicBezTo>
                  <a:cubicBezTo>
                    <a:pt x="1030" y="92"/>
                    <a:pt x="1051" y="71"/>
                    <a:pt x="1051" y="46"/>
                  </a:cubicBezTo>
                  <a:cubicBezTo>
                    <a:pt x="1050" y="21"/>
                    <a:pt x="1030" y="1"/>
                    <a:pt x="1004" y="0"/>
                  </a:cubicBezTo>
                  <a:close/>
                </a:path>
              </a:pathLst>
            </a:custGeom>
            <a:solidFill>
              <a:srgbClr val="409CC3"/>
            </a:solidFill>
            <a:ln>
              <a:noFill/>
            </a:ln>
          </p:spPr>
          <p:txBody>
            <a:bodyPr/>
            <a:lstStyle/>
            <a:p>
              <a:endParaRPr lang="zh-CN" altLang="en-US" sz="2130">
                <a:solidFill>
                  <a:schemeClr val="accent1"/>
                </a:solidFill>
              </a:endParaRPr>
            </a:p>
          </p:txBody>
        </p:sp>
        <p:sp>
          <p:nvSpPr>
            <p:cNvPr id="64" name="Freeform 141"/>
            <p:cNvSpPr/>
            <p:nvPr/>
          </p:nvSpPr>
          <p:spPr bwMode="auto">
            <a:xfrm>
              <a:off x="4502867" y="2839739"/>
              <a:ext cx="1374" cy="20613"/>
            </a:xfrm>
            <a:custGeom>
              <a:avLst/>
              <a:gdLst>
                <a:gd name="T0" fmla="*/ 1 w 1"/>
                <a:gd name="T1" fmla="*/ 2 h 15"/>
                <a:gd name="T2" fmla="*/ 0 w 1"/>
                <a:gd name="T3" fmla="*/ 0 h 15"/>
                <a:gd name="T4" fmla="*/ 0 w 1"/>
                <a:gd name="T5" fmla="*/ 15 h 15"/>
                <a:gd name="T6" fmla="*/ 1 w 1"/>
                <a:gd name="T7" fmla="*/ 2 h 15"/>
              </a:gdLst>
              <a:ahLst/>
              <a:cxnLst>
                <a:cxn ang="0">
                  <a:pos x="T0" y="T1"/>
                </a:cxn>
                <a:cxn ang="0">
                  <a:pos x="T2" y="T3"/>
                </a:cxn>
                <a:cxn ang="0">
                  <a:pos x="T4" y="T5"/>
                </a:cxn>
                <a:cxn ang="0">
                  <a:pos x="T6" y="T7"/>
                </a:cxn>
              </a:cxnLst>
              <a:rect l="0" t="0" r="r" b="b"/>
              <a:pathLst>
                <a:path w="1" h="15">
                  <a:moveTo>
                    <a:pt x="1" y="2"/>
                  </a:moveTo>
                  <a:cubicBezTo>
                    <a:pt x="0" y="1"/>
                    <a:pt x="0" y="0"/>
                    <a:pt x="0" y="0"/>
                  </a:cubicBezTo>
                  <a:cubicBezTo>
                    <a:pt x="0" y="15"/>
                    <a:pt x="0" y="15"/>
                    <a:pt x="0" y="15"/>
                  </a:cubicBezTo>
                  <a:cubicBezTo>
                    <a:pt x="1" y="11"/>
                    <a:pt x="1" y="6"/>
                    <a:pt x="1" y="2"/>
                  </a:cubicBezTo>
                  <a:close/>
                </a:path>
              </a:pathLst>
            </a:custGeom>
            <a:solidFill>
              <a:srgbClr val="FFDE00"/>
            </a:solidFill>
            <a:ln>
              <a:noFill/>
            </a:ln>
            <a:extLst>
              <a:ext uri="{91240B29-F687-4F45-9708-019B960494DF}">
                <a14:hiddenLine xmlns:a14="http://schemas.microsoft.com/office/drawing/2010/main" w="9525">
                  <a:solidFill>
                    <a:srgbClr val="000000"/>
                  </a:solidFill>
                  <a:round/>
                </a14:hiddenLine>
              </a:ext>
            </a:extLst>
          </p:spPr>
          <p:txBody>
            <a:bodyPr vert="horz" wrap="square" lIns="121919" tIns="60960" rIns="121919" bIns="60960" numCol="1" anchor="t" anchorCtr="0" compatLnSpc="1"/>
            <a:lstStyle/>
            <a:p>
              <a:endParaRPr lang="zh-CN" altLang="en-US" sz="3200">
                <a:solidFill>
                  <a:schemeClr val="accent1"/>
                </a:solidFill>
              </a:endParaRPr>
            </a:p>
          </p:txBody>
        </p:sp>
        <p:sp>
          <p:nvSpPr>
            <p:cNvPr id="65" name="Freeform 142"/>
            <p:cNvSpPr/>
            <p:nvPr/>
          </p:nvSpPr>
          <p:spPr bwMode="auto">
            <a:xfrm>
              <a:off x="3149288" y="2529172"/>
              <a:ext cx="1499243" cy="1250515"/>
            </a:xfrm>
            <a:custGeom>
              <a:avLst/>
              <a:gdLst>
                <a:gd name="T0" fmla="*/ 889 w 1050"/>
                <a:gd name="T1" fmla="*/ 6 h 876"/>
                <a:gd name="T2" fmla="*/ 833 w 1050"/>
                <a:gd name="T3" fmla="*/ 1 h 876"/>
                <a:gd name="T4" fmla="*/ 46 w 1050"/>
                <a:gd name="T5" fmla="*/ 1 h 876"/>
                <a:gd name="T6" fmla="*/ 0 w 1050"/>
                <a:gd name="T7" fmla="*/ 47 h 876"/>
                <a:gd name="T8" fmla="*/ 46 w 1050"/>
                <a:gd name="T9" fmla="*/ 93 h 876"/>
                <a:gd name="T10" fmla="*/ 836 w 1050"/>
                <a:gd name="T11" fmla="*/ 93 h 876"/>
                <a:gd name="T12" fmla="*/ 889 w 1050"/>
                <a:gd name="T13" fmla="*/ 102 h 876"/>
                <a:gd name="T14" fmla="*/ 889 w 1050"/>
                <a:gd name="T15" fmla="*/ 876 h 876"/>
                <a:gd name="T16" fmla="*/ 1050 w 1050"/>
                <a:gd name="T17" fmla="*/ 695 h 876"/>
                <a:gd name="T18" fmla="*/ 1050 w 1050"/>
                <a:gd name="T19" fmla="*/ 202 h 876"/>
                <a:gd name="T20" fmla="*/ 1050 w 1050"/>
                <a:gd name="T21" fmla="*/ 186 h 876"/>
                <a:gd name="T22" fmla="*/ 889 w 1050"/>
                <a:gd name="T23" fmla="*/ 6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0" h="876">
                  <a:moveTo>
                    <a:pt x="889" y="6"/>
                  </a:moveTo>
                  <a:cubicBezTo>
                    <a:pt x="872" y="2"/>
                    <a:pt x="853" y="0"/>
                    <a:pt x="833" y="1"/>
                  </a:cubicBezTo>
                  <a:cubicBezTo>
                    <a:pt x="687" y="6"/>
                    <a:pt x="53" y="1"/>
                    <a:pt x="46" y="1"/>
                  </a:cubicBezTo>
                  <a:cubicBezTo>
                    <a:pt x="21" y="1"/>
                    <a:pt x="0" y="21"/>
                    <a:pt x="0" y="47"/>
                  </a:cubicBezTo>
                  <a:cubicBezTo>
                    <a:pt x="0" y="72"/>
                    <a:pt x="20" y="93"/>
                    <a:pt x="46" y="93"/>
                  </a:cubicBezTo>
                  <a:cubicBezTo>
                    <a:pt x="72" y="93"/>
                    <a:pt x="688" y="98"/>
                    <a:pt x="836" y="93"/>
                  </a:cubicBezTo>
                  <a:cubicBezTo>
                    <a:pt x="857" y="92"/>
                    <a:pt x="875" y="96"/>
                    <a:pt x="889" y="102"/>
                  </a:cubicBezTo>
                  <a:cubicBezTo>
                    <a:pt x="889" y="876"/>
                    <a:pt x="889" y="876"/>
                    <a:pt x="889" y="876"/>
                  </a:cubicBezTo>
                  <a:cubicBezTo>
                    <a:pt x="898" y="817"/>
                    <a:pt x="942" y="718"/>
                    <a:pt x="1050" y="695"/>
                  </a:cubicBezTo>
                  <a:cubicBezTo>
                    <a:pt x="1050" y="202"/>
                    <a:pt x="1050" y="202"/>
                    <a:pt x="1050" y="202"/>
                  </a:cubicBezTo>
                  <a:cubicBezTo>
                    <a:pt x="1050" y="186"/>
                    <a:pt x="1050" y="186"/>
                    <a:pt x="1050" y="186"/>
                  </a:cubicBezTo>
                  <a:cubicBezTo>
                    <a:pt x="1041" y="128"/>
                    <a:pt x="997" y="29"/>
                    <a:pt x="889" y="6"/>
                  </a:cubicBezTo>
                  <a:close/>
                </a:path>
              </a:pathLst>
            </a:custGeom>
            <a:solidFill>
              <a:srgbClr val="185C99"/>
            </a:solidFill>
            <a:ln>
              <a:noFill/>
            </a:ln>
          </p:spPr>
          <p:txBody>
            <a:bodyPr/>
            <a:lstStyle/>
            <a:p>
              <a:endParaRPr lang="zh-CN" altLang="en-US" sz="2130">
                <a:solidFill>
                  <a:schemeClr val="accent1"/>
                </a:solidFill>
              </a:endParaRPr>
            </a:p>
          </p:txBody>
        </p:sp>
        <p:sp>
          <p:nvSpPr>
            <p:cNvPr id="66" name="Freeform 143"/>
            <p:cNvSpPr/>
            <p:nvPr/>
          </p:nvSpPr>
          <p:spPr bwMode="auto">
            <a:xfrm>
              <a:off x="4419041" y="1420199"/>
              <a:ext cx="1500618" cy="1374192"/>
            </a:xfrm>
            <a:custGeom>
              <a:avLst/>
              <a:gdLst>
                <a:gd name="T0" fmla="*/ 1004 w 1051"/>
                <a:gd name="T1" fmla="*/ 1 h 963"/>
                <a:gd name="T2" fmla="*/ 218 w 1051"/>
                <a:gd name="T3" fmla="*/ 1 h 963"/>
                <a:gd name="T4" fmla="*/ 161 w 1051"/>
                <a:gd name="T5" fmla="*/ 6 h 963"/>
                <a:gd name="T6" fmla="*/ 0 w 1051"/>
                <a:gd name="T7" fmla="*/ 187 h 963"/>
                <a:gd name="T8" fmla="*/ 0 w 1051"/>
                <a:gd name="T9" fmla="*/ 201 h 963"/>
                <a:gd name="T10" fmla="*/ 0 w 1051"/>
                <a:gd name="T11" fmla="*/ 783 h 963"/>
                <a:gd name="T12" fmla="*/ 161 w 1051"/>
                <a:gd name="T13" fmla="*/ 963 h 963"/>
                <a:gd name="T14" fmla="*/ 161 w 1051"/>
                <a:gd name="T15" fmla="*/ 102 h 963"/>
                <a:gd name="T16" fmla="*/ 214 w 1051"/>
                <a:gd name="T17" fmla="*/ 93 h 963"/>
                <a:gd name="T18" fmla="*/ 1005 w 1051"/>
                <a:gd name="T19" fmla="*/ 93 h 963"/>
                <a:gd name="T20" fmla="*/ 1051 w 1051"/>
                <a:gd name="T21" fmla="*/ 46 h 963"/>
                <a:gd name="T22" fmla="*/ 1004 w 1051"/>
                <a:gd name="T23" fmla="*/ 1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1" h="963">
                  <a:moveTo>
                    <a:pt x="1004" y="1"/>
                  </a:moveTo>
                  <a:cubicBezTo>
                    <a:pt x="998" y="1"/>
                    <a:pt x="364" y="6"/>
                    <a:pt x="218" y="1"/>
                  </a:cubicBezTo>
                  <a:cubicBezTo>
                    <a:pt x="197" y="0"/>
                    <a:pt x="178" y="2"/>
                    <a:pt x="161" y="6"/>
                  </a:cubicBezTo>
                  <a:cubicBezTo>
                    <a:pt x="53" y="29"/>
                    <a:pt x="9" y="129"/>
                    <a:pt x="0" y="187"/>
                  </a:cubicBezTo>
                  <a:cubicBezTo>
                    <a:pt x="0" y="201"/>
                    <a:pt x="0" y="201"/>
                    <a:pt x="0" y="201"/>
                  </a:cubicBezTo>
                  <a:cubicBezTo>
                    <a:pt x="0" y="783"/>
                    <a:pt x="0" y="783"/>
                    <a:pt x="0" y="783"/>
                  </a:cubicBezTo>
                  <a:cubicBezTo>
                    <a:pt x="108" y="806"/>
                    <a:pt x="152" y="905"/>
                    <a:pt x="161" y="963"/>
                  </a:cubicBezTo>
                  <a:cubicBezTo>
                    <a:pt x="161" y="102"/>
                    <a:pt x="161" y="102"/>
                    <a:pt x="161" y="102"/>
                  </a:cubicBezTo>
                  <a:cubicBezTo>
                    <a:pt x="176" y="96"/>
                    <a:pt x="193" y="92"/>
                    <a:pt x="214" y="93"/>
                  </a:cubicBezTo>
                  <a:cubicBezTo>
                    <a:pt x="363" y="98"/>
                    <a:pt x="979" y="93"/>
                    <a:pt x="1005" y="93"/>
                  </a:cubicBezTo>
                  <a:cubicBezTo>
                    <a:pt x="1031" y="93"/>
                    <a:pt x="1051" y="72"/>
                    <a:pt x="1051" y="46"/>
                  </a:cubicBezTo>
                  <a:cubicBezTo>
                    <a:pt x="1051" y="21"/>
                    <a:pt x="1030" y="1"/>
                    <a:pt x="1004" y="1"/>
                  </a:cubicBezTo>
                  <a:close/>
                </a:path>
              </a:pathLst>
            </a:custGeom>
            <a:solidFill>
              <a:srgbClr val="7C7A85"/>
            </a:solidFill>
            <a:ln>
              <a:noFill/>
            </a:ln>
          </p:spPr>
          <p:txBody>
            <a:bodyPr/>
            <a:lstStyle/>
            <a:p>
              <a:endParaRPr lang="zh-CN" altLang="en-US" sz="2130">
                <a:solidFill>
                  <a:schemeClr val="accent1"/>
                </a:solidFill>
              </a:endParaRPr>
            </a:p>
          </p:txBody>
        </p:sp>
        <p:sp>
          <p:nvSpPr>
            <p:cNvPr id="68" name="矩形 1"/>
            <p:cNvSpPr>
              <a:spLocks noChangeArrowheads="1"/>
            </p:cNvSpPr>
            <p:nvPr/>
          </p:nvSpPr>
          <p:spPr bwMode="auto">
            <a:xfrm>
              <a:off x="6164187" y="1431659"/>
              <a:ext cx="1973962" cy="168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00000"/>
                </a:lnSpc>
                <a:spcBef>
                  <a:spcPct val="20000"/>
                </a:spcBef>
              </a:pPr>
              <a:r>
                <a:rPr lang="zh-CN" altLang="en-US" sz="2000" dirty="0">
                  <a:solidFill>
                    <a:srgbClr val="445469"/>
                  </a:solidFill>
                  <a:latin typeface="微软雅黑" panose="020B0503020204020204" charset="-122"/>
                  <a:ea typeface="微软雅黑" panose="020B0503020204020204" charset="-122"/>
                  <a:sym typeface="+mn-ea"/>
                </a:rPr>
                <a:t>提出了一种联合优化L2R和R2L模型的训练策略。并且对汉英德翻译任务进行了实证评估，与强大的基线系统相比，这个方法有着显著的改进。</a:t>
              </a:r>
              <a:endParaRPr lang="en-US" altLang="zh-CN" sz="2000" dirty="0">
                <a:solidFill>
                  <a:srgbClr val="445469"/>
                </a:solidFill>
                <a:latin typeface="微软雅黑" panose="020B0503020204020204" charset="-122"/>
                <a:ea typeface="微软雅黑" panose="020B0503020204020204" charset="-122"/>
                <a:sym typeface="Arial" panose="020B0604020202020204" pitchFamily="34" charset="0"/>
              </a:endParaRPr>
            </a:p>
          </p:txBody>
        </p:sp>
        <p:sp>
          <p:nvSpPr>
            <p:cNvPr id="70" name="矩形 1"/>
            <p:cNvSpPr>
              <a:spLocks noChangeArrowheads="1"/>
            </p:cNvSpPr>
            <p:nvPr/>
          </p:nvSpPr>
          <p:spPr bwMode="auto">
            <a:xfrm>
              <a:off x="611188" y="2568189"/>
              <a:ext cx="2222950" cy="1915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00000"/>
                </a:lnSpc>
                <a:spcBef>
                  <a:spcPct val="20000"/>
                </a:spcBef>
              </a:pPr>
              <a:r>
                <a:rPr lang="zh-CN" altLang="en-US" sz="2000" dirty="0">
                  <a:solidFill>
                    <a:srgbClr val="445469"/>
                  </a:solidFill>
                  <a:latin typeface="微软雅黑" panose="020B0503020204020204" charset="-122"/>
                  <a:ea typeface="微软雅黑" panose="020B0503020204020204" charset="-122"/>
                </a:rPr>
                <a:t>将两个基于L2R和R2L模型概率分布的库尔贝克-莱布勒发散作为正则化项添加到标准训练目标中，设计了一种有效的逼近算法，这个算法实现了正则化训练目标的快速训练。</a:t>
              </a:r>
              <a:endParaRPr lang="zh-CN" altLang="en-US" sz="2000" dirty="0">
                <a:solidFill>
                  <a:srgbClr val="445469"/>
                </a:solidFill>
                <a:latin typeface="微软雅黑" panose="020B0503020204020204" charset="-122"/>
                <a:ea typeface="微软雅黑" panose="020B0503020204020204" charset="-122"/>
              </a:endParaRPr>
            </a:p>
          </p:txBody>
        </p:sp>
        <p:sp>
          <p:nvSpPr>
            <p:cNvPr id="72" name="矩形 1"/>
            <p:cNvSpPr>
              <a:spLocks noChangeArrowheads="1"/>
            </p:cNvSpPr>
            <p:nvPr/>
          </p:nvSpPr>
          <p:spPr bwMode="auto">
            <a:xfrm>
              <a:off x="6172276" y="3529569"/>
              <a:ext cx="1973962" cy="12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00000"/>
                </a:lnSpc>
                <a:spcBef>
                  <a:spcPct val="20000"/>
                </a:spcBef>
              </a:pPr>
              <a:r>
                <a:rPr lang="zh-CN" altLang="en-US" sz="2000" dirty="0">
                  <a:solidFill>
                    <a:srgbClr val="445469"/>
                  </a:solidFill>
                  <a:latin typeface="微软雅黑" panose="020B0503020204020204" charset="-122"/>
                  <a:ea typeface="微软雅黑" panose="020B0503020204020204" charset="-122"/>
                  <a:sym typeface="+mn-ea"/>
                </a:rPr>
                <a:t>本文提出了一种简单有效的神经机器翻译正则化方法，它依赖于L2R和R2LNMT模型之间的一致性。</a:t>
              </a:r>
              <a:endParaRPr lang="en-US" altLang="zh-CN" sz="2000" dirty="0">
                <a:solidFill>
                  <a:srgbClr val="445469"/>
                </a:solidFill>
                <a:latin typeface="微软雅黑" panose="020B0503020204020204" charset="-122"/>
                <a:ea typeface="微软雅黑" panose="020B0503020204020204" charset="-122"/>
                <a:sym typeface="Arial" panose="020B0604020202020204" pitchFamily="34" charset="0"/>
              </a:endParaRPr>
            </a:p>
          </p:txBody>
        </p:sp>
        <p:sp>
          <p:nvSpPr>
            <p:cNvPr id="73" name="椭圆 72"/>
            <p:cNvSpPr/>
            <p:nvPr/>
          </p:nvSpPr>
          <p:spPr>
            <a:xfrm>
              <a:off x="5590452" y="3300820"/>
              <a:ext cx="536130" cy="536130"/>
            </a:xfrm>
            <a:prstGeom prst="ellipse">
              <a:avLst/>
            </a:prstGeom>
            <a:solidFill>
              <a:srgbClr val="409CC3"/>
            </a:solidFill>
            <a:ln>
              <a:noFill/>
            </a:ln>
          </p:spPr>
          <p:txBody>
            <a:bodyPr/>
            <a:lstStyle/>
            <a:p>
              <a:endParaRPr lang="zh-CN" altLang="en-US" sz="2130">
                <a:solidFill>
                  <a:schemeClr val="accent1"/>
                </a:solidFill>
                <a:latin typeface="Segoe UI" panose="020B0502040204020203" charset="0"/>
                <a:ea typeface="宋体" panose="02010600030101010101" pitchFamily="2" charset="-122"/>
              </a:endParaRPr>
            </a:p>
          </p:txBody>
        </p:sp>
        <p:sp>
          <p:nvSpPr>
            <p:cNvPr id="74" name="椭圆 73"/>
            <p:cNvSpPr/>
            <p:nvPr/>
          </p:nvSpPr>
          <p:spPr>
            <a:xfrm>
              <a:off x="5590452" y="1230720"/>
              <a:ext cx="536130" cy="536130"/>
            </a:xfrm>
            <a:prstGeom prst="ellipse">
              <a:avLst/>
            </a:prstGeom>
            <a:solidFill>
              <a:srgbClr val="7C7A85"/>
            </a:solidFill>
            <a:ln>
              <a:noFill/>
            </a:ln>
          </p:spPr>
          <p:txBody>
            <a:bodyPr/>
            <a:lstStyle/>
            <a:p>
              <a:endParaRPr lang="zh-CN" altLang="en-US" sz="2130">
                <a:solidFill>
                  <a:schemeClr val="accent1"/>
                </a:solidFill>
                <a:latin typeface="Segoe UI" panose="020B0502040204020203" charset="0"/>
                <a:ea typeface="宋体" panose="02010600030101010101" pitchFamily="2" charset="-122"/>
              </a:endParaRPr>
            </a:p>
          </p:txBody>
        </p:sp>
        <p:sp>
          <p:nvSpPr>
            <p:cNvPr id="75" name="椭圆 74"/>
            <p:cNvSpPr/>
            <p:nvPr/>
          </p:nvSpPr>
          <p:spPr>
            <a:xfrm>
              <a:off x="2881223" y="2324222"/>
              <a:ext cx="536130" cy="536130"/>
            </a:xfrm>
            <a:prstGeom prst="ellipse">
              <a:avLst/>
            </a:prstGeom>
            <a:solidFill>
              <a:srgbClr val="185C99"/>
            </a:solidFill>
            <a:ln>
              <a:noFill/>
            </a:ln>
          </p:spPr>
          <p:txBody>
            <a:bodyPr/>
            <a:lstStyle/>
            <a:p>
              <a:endParaRPr lang="zh-CN" altLang="en-US" sz="2130">
                <a:solidFill>
                  <a:schemeClr val="accent1"/>
                </a:solidFill>
                <a:latin typeface="Segoe UI" panose="020B0502040204020203" charset="0"/>
                <a:ea typeface="宋体" panose="02010600030101010101" pitchFamily="2" charset="-122"/>
              </a:endParaRPr>
            </a:p>
          </p:txBody>
        </p:sp>
        <p:sp>
          <p:nvSpPr>
            <p:cNvPr id="76" name="TextBox 682"/>
            <p:cNvSpPr txBox="1"/>
            <p:nvPr/>
          </p:nvSpPr>
          <p:spPr>
            <a:xfrm>
              <a:off x="5716016" y="1301196"/>
              <a:ext cx="264319" cy="376237"/>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665" dirty="0">
                  <a:latin typeface="宋体" panose="02010600030101010101" pitchFamily="2" charset="-122"/>
                  <a:ea typeface="宋体" panose="02010600030101010101" pitchFamily="2" charset="-122"/>
                </a:rPr>
                <a:t>C</a:t>
              </a:r>
              <a:endParaRPr lang="zh-CN" altLang="en-US" sz="2665" dirty="0">
                <a:latin typeface="宋体" panose="02010600030101010101" pitchFamily="2" charset="-122"/>
                <a:ea typeface="宋体" panose="02010600030101010101" pitchFamily="2" charset="-122"/>
              </a:endParaRPr>
            </a:p>
          </p:txBody>
        </p:sp>
        <p:sp>
          <p:nvSpPr>
            <p:cNvPr id="77" name="TextBox 682"/>
            <p:cNvSpPr txBox="1"/>
            <p:nvPr/>
          </p:nvSpPr>
          <p:spPr>
            <a:xfrm>
              <a:off x="5716016" y="3379577"/>
              <a:ext cx="264319" cy="376237"/>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665" dirty="0">
                  <a:latin typeface="宋体" panose="02010600030101010101" pitchFamily="2" charset="-122"/>
                  <a:ea typeface="宋体" panose="02010600030101010101" pitchFamily="2" charset="-122"/>
                </a:rPr>
                <a:t>A</a:t>
              </a:r>
              <a:endParaRPr lang="zh-CN" altLang="en-US" sz="2665" dirty="0">
                <a:latin typeface="宋体" panose="02010600030101010101" pitchFamily="2" charset="-122"/>
                <a:ea typeface="宋体" panose="02010600030101010101" pitchFamily="2" charset="-122"/>
              </a:endParaRPr>
            </a:p>
          </p:txBody>
        </p:sp>
        <p:sp>
          <p:nvSpPr>
            <p:cNvPr id="78" name="TextBox 682"/>
            <p:cNvSpPr txBox="1"/>
            <p:nvPr/>
          </p:nvSpPr>
          <p:spPr>
            <a:xfrm>
              <a:off x="3021445" y="2397162"/>
              <a:ext cx="264319" cy="376237"/>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665" dirty="0">
                  <a:latin typeface="宋体" panose="02010600030101010101" pitchFamily="2" charset="-122"/>
                  <a:ea typeface="宋体" panose="02010600030101010101" pitchFamily="2" charset="-122"/>
                </a:rPr>
                <a:t>B</a:t>
              </a:r>
              <a:endParaRPr lang="zh-CN" altLang="en-US" sz="2665" dirty="0">
                <a:latin typeface="宋体" panose="02010600030101010101" pitchFamily="2" charset="-122"/>
                <a:ea typeface="宋体" panose="02010600030101010101" pitchFamily="2" charset="-122"/>
              </a:endParaRPr>
            </a:p>
          </p:txBody>
        </p:sp>
      </p:gr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6329" y="303291"/>
            <a:ext cx="1841433" cy="552430"/>
          </a:xfrm>
          <a:prstGeom prst="rect">
            <a:avLst/>
          </a:prstGeom>
        </p:spPr>
      </p:pic>
    </p:spTree>
  </p:cSld>
  <p:clrMapOvr>
    <a:masterClrMapping/>
  </p:clrMapOvr>
  <p:transition spd="slow" advClick="0" advTm="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949722" y="2679810"/>
            <a:ext cx="6355080" cy="922020"/>
          </a:xfrm>
          <a:prstGeom prst="rect">
            <a:avLst/>
          </a:prstGeom>
          <a:noFill/>
        </p:spPr>
        <p:txBody>
          <a:bodyPr wrap="none" rtlCol="0">
            <a:spAutoFit/>
          </a:bodyPr>
          <a:lstStyle/>
          <a:p>
            <a:pPr algn="ctr"/>
            <a:r>
              <a:rPr lang="zh-CN" altLang="en-US" sz="5395" b="1" dirty="0">
                <a:solidFill>
                  <a:schemeClr val="bg2">
                    <a:lumMod val="25000"/>
                  </a:schemeClr>
                </a:solidFill>
                <a:latin typeface="微软雅黑" panose="020B0503020204020204" charset="-122"/>
                <a:ea typeface="微软雅黑" panose="020B0503020204020204" charset="-122"/>
              </a:rPr>
              <a:t>非常感谢您的聆听！</a:t>
            </a:r>
            <a:endParaRPr lang="zh-CN" altLang="en-US" sz="5395" b="1" dirty="0">
              <a:solidFill>
                <a:schemeClr val="bg2">
                  <a:lumMod val="25000"/>
                </a:schemeClr>
              </a:solidFill>
              <a:latin typeface="微软雅黑" panose="020B0503020204020204" charset="-122"/>
              <a:ea typeface="微软雅黑" panose="020B0503020204020204" charset="-122"/>
            </a:endParaRPr>
          </a:p>
        </p:txBody>
      </p:sp>
      <p:sp>
        <p:nvSpPr>
          <p:cNvPr id="8" name="文本框 7"/>
          <p:cNvSpPr txBox="1"/>
          <p:nvPr/>
        </p:nvSpPr>
        <p:spPr>
          <a:xfrm>
            <a:off x="4180744" y="3567890"/>
            <a:ext cx="3867150" cy="352425"/>
          </a:xfrm>
          <a:prstGeom prst="rect">
            <a:avLst/>
          </a:prstGeom>
          <a:noFill/>
        </p:spPr>
        <p:txBody>
          <a:bodyPr wrap="none">
            <a:spAutoFit/>
          </a:bodyPr>
          <a:lstStyle/>
          <a:p>
            <a:pPr algn="ctr"/>
            <a:r>
              <a:rPr lang="en-US" altLang="zh-CN" sz="1700" dirty="0">
                <a:solidFill>
                  <a:srgbClr val="807F83"/>
                </a:solidFill>
                <a:latin typeface="微软雅黑" panose="020B0503020204020204" charset="-122"/>
                <a:ea typeface="微软雅黑" panose="020B0503020204020204" charset="-122"/>
              </a:rPr>
              <a:t>HARBIN ENGINEERING UNIVERSITY</a:t>
            </a:r>
            <a:endParaRPr lang="en-US" altLang="zh-CN" sz="1700" dirty="0">
              <a:solidFill>
                <a:srgbClr val="807F83"/>
              </a:solidFill>
              <a:latin typeface="微软雅黑" panose="020B0503020204020204" charset="-122"/>
              <a:ea typeface="微软雅黑" panose="020B0503020204020204" charset="-122"/>
            </a:endParaRPr>
          </a:p>
        </p:txBody>
      </p:sp>
      <p:cxnSp>
        <p:nvCxnSpPr>
          <p:cNvPr id="12" name="直接连接符 11"/>
          <p:cNvCxnSpPr/>
          <p:nvPr/>
        </p:nvCxnSpPr>
        <p:spPr>
          <a:xfrm>
            <a:off x="2055031" y="3567889"/>
            <a:ext cx="8135821" cy="0"/>
          </a:xfrm>
          <a:prstGeom prst="line">
            <a:avLst/>
          </a:prstGeom>
          <a:ln>
            <a:solidFill>
              <a:srgbClr val="409CC3"/>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153425" y="3921817"/>
            <a:ext cx="7868782" cy="461963"/>
            <a:chOff x="2153254" y="3921817"/>
            <a:chExt cx="7868787" cy="461963"/>
          </a:xfrm>
        </p:grpSpPr>
        <p:sp>
          <p:nvSpPr>
            <p:cNvPr id="16" name="Freeform 5"/>
            <p:cNvSpPr>
              <a:spLocks noEditPoints="1"/>
            </p:cNvSpPr>
            <p:nvPr/>
          </p:nvSpPr>
          <p:spPr bwMode="auto">
            <a:xfrm>
              <a:off x="2153254" y="3921817"/>
              <a:ext cx="1206500" cy="461963"/>
            </a:xfrm>
            <a:custGeom>
              <a:avLst/>
              <a:gdLst>
                <a:gd name="T0" fmla="*/ 298 w 321"/>
                <a:gd name="T1" fmla="*/ 9 h 120"/>
                <a:gd name="T2" fmla="*/ 251 w 321"/>
                <a:gd name="T3" fmla="*/ 36 h 120"/>
                <a:gd name="T4" fmla="*/ 215 w 321"/>
                <a:gd name="T5" fmla="*/ 39 h 120"/>
                <a:gd name="T6" fmla="*/ 167 w 321"/>
                <a:gd name="T7" fmla="*/ 53 h 120"/>
                <a:gd name="T8" fmla="*/ 141 w 321"/>
                <a:gd name="T9" fmla="*/ 68 h 120"/>
                <a:gd name="T10" fmla="*/ 123 w 321"/>
                <a:gd name="T11" fmla="*/ 77 h 120"/>
                <a:gd name="T12" fmla="*/ 71 w 321"/>
                <a:gd name="T13" fmla="*/ 106 h 120"/>
                <a:gd name="T14" fmla="*/ 31 w 321"/>
                <a:gd name="T15" fmla="*/ 105 h 120"/>
                <a:gd name="T16" fmla="*/ 11 w 321"/>
                <a:gd name="T17" fmla="*/ 89 h 120"/>
                <a:gd name="T18" fmla="*/ 19 w 321"/>
                <a:gd name="T19" fmla="*/ 37 h 120"/>
                <a:gd name="T20" fmla="*/ 60 w 321"/>
                <a:gd name="T21" fmla="*/ 16 h 120"/>
                <a:gd name="T22" fmla="*/ 83 w 321"/>
                <a:gd name="T23" fmla="*/ 40 h 120"/>
                <a:gd name="T24" fmla="*/ 54 w 321"/>
                <a:gd name="T25" fmla="*/ 46 h 120"/>
                <a:gd name="T26" fmla="*/ 64 w 321"/>
                <a:gd name="T27" fmla="*/ 41 h 120"/>
                <a:gd name="T28" fmla="*/ 52 w 321"/>
                <a:gd name="T29" fmla="*/ 38 h 120"/>
                <a:gd name="T30" fmla="*/ 90 w 321"/>
                <a:gd name="T31" fmla="*/ 49 h 120"/>
                <a:gd name="T32" fmla="*/ 57 w 321"/>
                <a:gd name="T33" fmla="*/ 4 h 120"/>
                <a:gd name="T34" fmla="*/ 2 w 321"/>
                <a:gd name="T35" fmla="*/ 61 h 120"/>
                <a:gd name="T36" fmla="*/ 45 w 321"/>
                <a:gd name="T37" fmla="*/ 119 h 120"/>
                <a:gd name="T38" fmla="*/ 66 w 321"/>
                <a:gd name="T39" fmla="*/ 119 h 120"/>
                <a:gd name="T40" fmla="*/ 114 w 321"/>
                <a:gd name="T41" fmla="*/ 101 h 120"/>
                <a:gd name="T42" fmla="*/ 126 w 321"/>
                <a:gd name="T43" fmla="*/ 94 h 120"/>
                <a:gd name="T44" fmla="*/ 170 w 321"/>
                <a:gd name="T45" fmla="*/ 67 h 120"/>
                <a:gd name="T46" fmla="*/ 195 w 321"/>
                <a:gd name="T47" fmla="*/ 53 h 120"/>
                <a:gd name="T48" fmla="*/ 236 w 321"/>
                <a:gd name="T49" fmla="*/ 40 h 120"/>
                <a:gd name="T50" fmla="*/ 247 w 321"/>
                <a:gd name="T51" fmla="*/ 46 h 120"/>
                <a:gd name="T52" fmla="*/ 277 w 321"/>
                <a:gd name="T53" fmla="*/ 106 h 120"/>
                <a:gd name="T54" fmla="*/ 274 w 321"/>
                <a:gd name="T55" fmla="*/ 40 h 120"/>
                <a:gd name="T56" fmla="*/ 257 w 321"/>
                <a:gd name="T57" fmla="*/ 36 h 120"/>
                <a:gd name="T58" fmla="*/ 276 w 321"/>
                <a:gd name="T59" fmla="*/ 17 h 120"/>
                <a:gd name="T60" fmla="*/ 312 w 321"/>
                <a:gd name="T61" fmla="*/ 32 h 120"/>
                <a:gd name="T62" fmla="*/ 303 w 321"/>
                <a:gd name="T63" fmla="*/ 35 h 120"/>
                <a:gd name="T64" fmla="*/ 298 w 321"/>
                <a:gd name="T65" fmla="*/ 30 h 120"/>
                <a:gd name="T66" fmla="*/ 306 w 321"/>
                <a:gd name="T67" fmla="*/ 45 h 120"/>
                <a:gd name="T68" fmla="*/ 270 w 321"/>
                <a:gd name="T69" fmla="*/ 42 h 120"/>
                <a:gd name="T70" fmla="*/ 292 w 321"/>
                <a:gd name="T71" fmla="*/ 89 h 120"/>
                <a:gd name="T72" fmla="*/ 258 w 321"/>
                <a:gd name="T73" fmla="*/ 82 h 120"/>
                <a:gd name="T74" fmla="*/ 257 w 321"/>
                <a:gd name="T75" fmla="*/ 4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1" h="120">
                  <a:moveTo>
                    <a:pt x="318" y="22"/>
                  </a:moveTo>
                  <a:cubicBezTo>
                    <a:pt x="315" y="14"/>
                    <a:pt x="308" y="10"/>
                    <a:pt x="298" y="9"/>
                  </a:cubicBezTo>
                  <a:cubicBezTo>
                    <a:pt x="279" y="7"/>
                    <a:pt x="265" y="17"/>
                    <a:pt x="257" y="27"/>
                  </a:cubicBezTo>
                  <a:cubicBezTo>
                    <a:pt x="256" y="29"/>
                    <a:pt x="254" y="35"/>
                    <a:pt x="251" y="36"/>
                  </a:cubicBezTo>
                  <a:cubicBezTo>
                    <a:pt x="250" y="36"/>
                    <a:pt x="248" y="35"/>
                    <a:pt x="247" y="35"/>
                  </a:cubicBezTo>
                  <a:cubicBezTo>
                    <a:pt x="235" y="34"/>
                    <a:pt x="226" y="37"/>
                    <a:pt x="215" y="39"/>
                  </a:cubicBezTo>
                  <a:cubicBezTo>
                    <a:pt x="203" y="41"/>
                    <a:pt x="194" y="45"/>
                    <a:pt x="183" y="48"/>
                  </a:cubicBezTo>
                  <a:cubicBezTo>
                    <a:pt x="178" y="49"/>
                    <a:pt x="172" y="51"/>
                    <a:pt x="167" y="53"/>
                  </a:cubicBezTo>
                  <a:cubicBezTo>
                    <a:pt x="164" y="54"/>
                    <a:pt x="161" y="58"/>
                    <a:pt x="157" y="60"/>
                  </a:cubicBezTo>
                  <a:cubicBezTo>
                    <a:pt x="152" y="63"/>
                    <a:pt x="146" y="65"/>
                    <a:pt x="141" y="68"/>
                  </a:cubicBezTo>
                  <a:cubicBezTo>
                    <a:pt x="139" y="69"/>
                    <a:pt x="137" y="71"/>
                    <a:pt x="135" y="73"/>
                  </a:cubicBezTo>
                  <a:cubicBezTo>
                    <a:pt x="132" y="74"/>
                    <a:pt x="127" y="75"/>
                    <a:pt x="123" y="77"/>
                  </a:cubicBezTo>
                  <a:cubicBezTo>
                    <a:pt x="118" y="80"/>
                    <a:pt x="114" y="85"/>
                    <a:pt x="108" y="88"/>
                  </a:cubicBezTo>
                  <a:cubicBezTo>
                    <a:pt x="96" y="95"/>
                    <a:pt x="86" y="101"/>
                    <a:pt x="71" y="106"/>
                  </a:cubicBezTo>
                  <a:cubicBezTo>
                    <a:pt x="65" y="108"/>
                    <a:pt x="56" y="111"/>
                    <a:pt x="49" y="111"/>
                  </a:cubicBezTo>
                  <a:cubicBezTo>
                    <a:pt x="43" y="111"/>
                    <a:pt x="36" y="108"/>
                    <a:pt x="31" y="105"/>
                  </a:cubicBezTo>
                  <a:cubicBezTo>
                    <a:pt x="28" y="103"/>
                    <a:pt x="23" y="100"/>
                    <a:pt x="20" y="97"/>
                  </a:cubicBezTo>
                  <a:cubicBezTo>
                    <a:pt x="17" y="95"/>
                    <a:pt x="13" y="92"/>
                    <a:pt x="11" y="89"/>
                  </a:cubicBezTo>
                  <a:cubicBezTo>
                    <a:pt x="9" y="86"/>
                    <a:pt x="6" y="81"/>
                    <a:pt x="6" y="79"/>
                  </a:cubicBezTo>
                  <a:cubicBezTo>
                    <a:pt x="1" y="62"/>
                    <a:pt x="12" y="47"/>
                    <a:pt x="19" y="37"/>
                  </a:cubicBezTo>
                  <a:cubicBezTo>
                    <a:pt x="22" y="35"/>
                    <a:pt x="26" y="30"/>
                    <a:pt x="29" y="28"/>
                  </a:cubicBezTo>
                  <a:cubicBezTo>
                    <a:pt x="37" y="22"/>
                    <a:pt x="47" y="16"/>
                    <a:pt x="60" y="16"/>
                  </a:cubicBezTo>
                  <a:cubicBezTo>
                    <a:pt x="74" y="16"/>
                    <a:pt x="83" y="24"/>
                    <a:pt x="84" y="35"/>
                  </a:cubicBezTo>
                  <a:cubicBezTo>
                    <a:pt x="84" y="37"/>
                    <a:pt x="83" y="39"/>
                    <a:pt x="83" y="40"/>
                  </a:cubicBezTo>
                  <a:cubicBezTo>
                    <a:pt x="81" y="47"/>
                    <a:pt x="72" y="55"/>
                    <a:pt x="62" y="54"/>
                  </a:cubicBezTo>
                  <a:cubicBezTo>
                    <a:pt x="59" y="53"/>
                    <a:pt x="54" y="50"/>
                    <a:pt x="54" y="46"/>
                  </a:cubicBezTo>
                  <a:cubicBezTo>
                    <a:pt x="54" y="43"/>
                    <a:pt x="56" y="41"/>
                    <a:pt x="58" y="40"/>
                  </a:cubicBezTo>
                  <a:cubicBezTo>
                    <a:pt x="61" y="40"/>
                    <a:pt x="62" y="43"/>
                    <a:pt x="64" y="41"/>
                  </a:cubicBezTo>
                  <a:cubicBezTo>
                    <a:pt x="67" y="38"/>
                    <a:pt x="60" y="35"/>
                    <a:pt x="57" y="36"/>
                  </a:cubicBezTo>
                  <a:cubicBezTo>
                    <a:pt x="56" y="36"/>
                    <a:pt x="53" y="37"/>
                    <a:pt x="52" y="38"/>
                  </a:cubicBezTo>
                  <a:cubicBezTo>
                    <a:pt x="43" y="47"/>
                    <a:pt x="56" y="60"/>
                    <a:pt x="65" y="61"/>
                  </a:cubicBezTo>
                  <a:cubicBezTo>
                    <a:pt x="76" y="62"/>
                    <a:pt x="85" y="56"/>
                    <a:pt x="90" y="49"/>
                  </a:cubicBezTo>
                  <a:cubicBezTo>
                    <a:pt x="97" y="42"/>
                    <a:pt x="98" y="29"/>
                    <a:pt x="93" y="19"/>
                  </a:cubicBezTo>
                  <a:cubicBezTo>
                    <a:pt x="88" y="6"/>
                    <a:pt x="74" y="0"/>
                    <a:pt x="57" y="4"/>
                  </a:cubicBezTo>
                  <a:cubicBezTo>
                    <a:pt x="37" y="9"/>
                    <a:pt x="26" y="23"/>
                    <a:pt x="15" y="37"/>
                  </a:cubicBezTo>
                  <a:cubicBezTo>
                    <a:pt x="9" y="43"/>
                    <a:pt x="5" y="52"/>
                    <a:pt x="2" y="61"/>
                  </a:cubicBezTo>
                  <a:cubicBezTo>
                    <a:pt x="1" y="67"/>
                    <a:pt x="0" y="75"/>
                    <a:pt x="2" y="82"/>
                  </a:cubicBezTo>
                  <a:cubicBezTo>
                    <a:pt x="8" y="100"/>
                    <a:pt x="26" y="113"/>
                    <a:pt x="45" y="119"/>
                  </a:cubicBezTo>
                  <a:cubicBezTo>
                    <a:pt x="49" y="120"/>
                    <a:pt x="55" y="120"/>
                    <a:pt x="58" y="120"/>
                  </a:cubicBezTo>
                  <a:cubicBezTo>
                    <a:pt x="61" y="120"/>
                    <a:pt x="64" y="120"/>
                    <a:pt x="66" y="119"/>
                  </a:cubicBezTo>
                  <a:cubicBezTo>
                    <a:pt x="77" y="118"/>
                    <a:pt x="88" y="114"/>
                    <a:pt x="97" y="111"/>
                  </a:cubicBezTo>
                  <a:cubicBezTo>
                    <a:pt x="104" y="108"/>
                    <a:pt x="108" y="104"/>
                    <a:pt x="114" y="101"/>
                  </a:cubicBezTo>
                  <a:cubicBezTo>
                    <a:pt x="116" y="100"/>
                    <a:pt x="118" y="100"/>
                    <a:pt x="119" y="99"/>
                  </a:cubicBezTo>
                  <a:cubicBezTo>
                    <a:pt x="122" y="98"/>
                    <a:pt x="124" y="95"/>
                    <a:pt x="126" y="94"/>
                  </a:cubicBezTo>
                  <a:cubicBezTo>
                    <a:pt x="134" y="89"/>
                    <a:pt x="141" y="84"/>
                    <a:pt x="149" y="78"/>
                  </a:cubicBezTo>
                  <a:cubicBezTo>
                    <a:pt x="155" y="74"/>
                    <a:pt x="163" y="71"/>
                    <a:pt x="170" y="67"/>
                  </a:cubicBezTo>
                  <a:cubicBezTo>
                    <a:pt x="178" y="62"/>
                    <a:pt x="185" y="59"/>
                    <a:pt x="192" y="55"/>
                  </a:cubicBezTo>
                  <a:cubicBezTo>
                    <a:pt x="193" y="55"/>
                    <a:pt x="194" y="53"/>
                    <a:pt x="195" y="53"/>
                  </a:cubicBezTo>
                  <a:cubicBezTo>
                    <a:pt x="198" y="52"/>
                    <a:pt x="202" y="51"/>
                    <a:pt x="205" y="50"/>
                  </a:cubicBezTo>
                  <a:cubicBezTo>
                    <a:pt x="214" y="46"/>
                    <a:pt x="224" y="41"/>
                    <a:pt x="236" y="40"/>
                  </a:cubicBezTo>
                  <a:cubicBezTo>
                    <a:pt x="238" y="40"/>
                    <a:pt x="248" y="39"/>
                    <a:pt x="249" y="41"/>
                  </a:cubicBezTo>
                  <a:cubicBezTo>
                    <a:pt x="249" y="42"/>
                    <a:pt x="247" y="45"/>
                    <a:pt x="247" y="46"/>
                  </a:cubicBezTo>
                  <a:cubicBezTo>
                    <a:pt x="241" y="62"/>
                    <a:pt x="242" y="84"/>
                    <a:pt x="249" y="97"/>
                  </a:cubicBezTo>
                  <a:cubicBezTo>
                    <a:pt x="253" y="104"/>
                    <a:pt x="268" y="109"/>
                    <a:pt x="277" y="106"/>
                  </a:cubicBezTo>
                  <a:cubicBezTo>
                    <a:pt x="291" y="101"/>
                    <a:pt x="299" y="90"/>
                    <a:pt x="300" y="74"/>
                  </a:cubicBezTo>
                  <a:cubicBezTo>
                    <a:pt x="302" y="55"/>
                    <a:pt x="287" y="45"/>
                    <a:pt x="274" y="40"/>
                  </a:cubicBezTo>
                  <a:cubicBezTo>
                    <a:pt x="271" y="39"/>
                    <a:pt x="269" y="39"/>
                    <a:pt x="266" y="38"/>
                  </a:cubicBezTo>
                  <a:cubicBezTo>
                    <a:pt x="265" y="38"/>
                    <a:pt x="258" y="37"/>
                    <a:pt x="257" y="36"/>
                  </a:cubicBezTo>
                  <a:cubicBezTo>
                    <a:pt x="257" y="35"/>
                    <a:pt x="261" y="30"/>
                    <a:pt x="261" y="29"/>
                  </a:cubicBezTo>
                  <a:cubicBezTo>
                    <a:pt x="265" y="24"/>
                    <a:pt x="271" y="19"/>
                    <a:pt x="276" y="17"/>
                  </a:cubicBezTo>
                  <a:cubicBezTo>
                    <a:pt x="283" y="14"/>
                    <a:pt x="294" y="13"/>
                    <a:pt x="302" y="15"/>
                  </a:cubicBezTo>
                  <a:cubicBezTo>
                    <a:pt x="308" y="16"/>
                    <a:pt x="313" y="24"/>
                    <a:pt x="312" y="32"/>
                  </a:cubicBezTo>
                  <a:cubicBezTo>
                    <a:pt x="312" y="35"/>
                    <a:pt x="310" y="39"/>
                    <a:pt x="307" y="40"/>
                  </a:cubicBezTo>
                  <a:cubicBezTo>
                    <a:pt x="304" y="40"/>
                    <a:pt x="303" y="37"/>
                    <a:pt x="303" y="35"/>
                  </a:cubicBezTo>
                  <a:cubicBezTo>
                    <a:pt x="304" y="32"/>
                    <a:pt x="310" y="32"/>
                    <a:pt x="308" y="29"/>
                  </a:cubicBezTo>
                  <a:cubicBezTo>
                    <a:pt x="308" y="27"/>
                    <a:pt x="301" y="29"/>
                    <a:pt x="298" y="30"/>
                  </a:cubicBezTo>
                  <a:cubicBezTo>
                    <a:pt x="297" y="32"/>
                    <a:pt x="296" y="36"/>
                    <a:pt x="296" y="37"/>
                  </a:cubicBezTo>
                  <a:cubicBezTo>
                    <a:pt x="297" y="41"/>
                    <a:pt x="301" y="45"/>
                    <a:pt x="306" y="45"/>
                  </a:cubicBezTo>
                  <a:cubicBezTo>
                    <a:pt x="314" y="45"/>
                    <a:pt x="321" y="31"/>
                    <a:pt x="318" y="22"/>
                  </a:cubicBezTo>
                  <a:close/>
                  <a:moveTo>
                    <a:pt x="270" y="42"/>
                  </a:moveTo>
                  <a:cubicBezTo>
                    <a:pt x="278" y="45"/>
                    <a:pt x="289" y="51"/>
                    <a:pt x="294" y="59"/>
                  </a:cubicBezTo>
                  <a:cubicBezTo>
                    <a:pt x="298" y="67"/>
                    <a:pt x="296" y="82"/>
                    <a:pt x="292" y="89"/>
                  </a:cubicBezTo>
                  <a:cubicBezTo>
                    <a:pt x="290" y="93"/>
                    <a:pt x="287" y="97"/>
                    <a:pt x="282" y="98"/>
                  </a:cubicBezTo>
                  <a:cubicBezTo>
                    <a:pt x="270" y="99"/>
                    <a:pt x="262" y="89"/>
                    <a:pt x="258" y="82"/>
                  </a:cubicBezTo>
                  <a:cubicBezTo>
                    <a:pt x="253" y="72"/>
                    <a:pt x="252" y="59"/>
                    <a:pt x="255" y="46"/>
                  </a:cubicBezTo>
                  <a:cubicBezTo>
                    <a:pt x="255" y="45"/>
                    <a:pt x="256" y="41"/>
                    <a:pt x="257" y="41"/>
                  </a:cubicBezTo>
                  <a:cubicBezTo>
                    <a:pt x="259" y="39"/>
                    <a:pt x="267" y="41"/>
                    <a:pt x="270" y="42"/>
                  </a:cubicBezTo>
                  <a:close/>
                </a:path>
              </a:pathLst>
            </a:custGeom>
            <a:solidFill>
              <a:srgbClr val="7FC5D7"/>
            </a:solidFill>
            <a:ln>
              <a:noFill/>
            </a:ln>
          </p:spPr>
          <p:txBody>
            <a:bodyPr vert="horz" wrap="square" lIns="91439" tIns="45719" rIns="91439" bIns="45719" numCol="1" anchor="t" anchorCtr="0" compatLnSpc="1"/>
            <a:lstStyle/>
            <a:p>
              <a:endParaRPr lang="zh-CN" altLang="en-US" sz="1700"/>
            </a:p>
          </p:txBody>
        </p:sp>
        <p:sp>
          <p:nvSpPr>
            <p:cNvPr id="17" name="Freeform 6"/>
            <p:cNvSpPr>
              <a:spLocks noEditPoints="1"/>
            </p:cNvSpPr>
            <p:nvPr/>
          </p:nvSpPr>
          <p:spPr bwMode="auto">
            <a:xfrm>
              <a:off x="8815540" y="3921817"/>
              <a:ext cx="1206501" cy="461963"/>
            </a:xfrm>
            <a:custGeom>
              <a:avLst/>
              <a:gdLst>
                <a:gd name="T0" fmla="*/ 306 w 321"/>
                <a:gd name="T1" fmla="*/ 37 h 120"/>
                <a:gd name="T2" fmla="*/ 228 w 321"/>
                <a:gd name="T3" fmla="*/ 19 h 120"/>
                <a:gd name="T4" fmla="*/ 257 w 321"/>
                <a:gd name="T5" fmla="*/ 61 h 120"/>
                <a:gd name="T6" fmla="*/ 264 w 321"/>
                <a:gd name="T7" fmla="*/ 36 h 120"/>
                <a:gd name="T8" fmla="*/ 263 w 321"/>
                <a:gd name="T9" fmla="*/ 40 h 120"/>
                <a:gd name="T10" fmla="*/ 259 w 321"/>
                <a:gd name="T11" fmla="*/ 54 h 120"/>
                <a:gd name="T12" fmla="*/ 238 w 321"/>
                <a:gd name="T13" fmla="*/ 35 h 120"/>
                <a:gd name="T14" fmla="*/ 293 w 321"/>
                <a:gd name="T15" fmla="*/ 28 h 120"/>
                <a:gd name="T16" fmla="*/ 316 w 321"/>
                <a:gd name="T17" fmla="*/ 79 h 120"/>
                <a:gd name="T18" fmla="*/ 301 w 321"/>
                <a:gd name="T19" fmla="*/ 97 h 120"/>
                <a:gd name="T20" fmla="*/ 272 w 321"/>
                <a:gd name="T21" fmla="*/ 111 h 120"/>
                <a:gd name="T22" fmla="*/ 213 w 321"/>
                <a:gd name="T23" fmla="*/ 88 h 120"/>
                <a:gd name="T24" fmla="*/ 186 w 321"/>
                <a:gd name="T25" fmla="*/ 73 h 120"/>
                <a:gd name="T26" fmla="*/ 164 w 321"/>
                <a:gd name="T27" fmla="*/ 60 h 120"/>
                <a:gd name="T28" fmla="*/ 138 w 321"/>
                <a:gd name="T29" fmla="*/ 48 h 120"/>
                <a:gd name="T30" fmla="*/ 74 w 321"/>
                <a:gd name="T31" fmla="*/ 35 h 120"/>
                <a:gd name="T32" fmla="*/ 64 w 321"/>
                <a:gd name="T33" fmla="*/ 27 h 120"/>
                <a:gd name="T34" fmla="*/ 3 w 321"/>
                <a:gd name="T35" fmla="*/ 22 h 120"/>
                <a:gd name="T36" fmla="*/ 25 w 321"/>
                <a:gd name="T37" fmla="*/ 37 h 120"/>
                <a:gd name="T38" fmla="*/ 13 w 321"/>
                <a:gd name="T39" fmla="*/ 29 h 120"/>
                <a:gd name="T40" fmla="*/ 14 w 321"/>
                <a:gd name="T41" fmla="*/ 40 h 120"/>
                <a:gd name="T42" fmla="*/ 19 w 321"/>
                <a:gd name="T43" fmla="*/ 15 h 120"/>
                <a:gd name="T44" fmla="*/ 60 w 321"/>
                <a:gd name="T45" fmla="*/ 29 h 120"/>
                <a:gd name="T46" fmla="*/ 55 w 321"/>
                <a:gd name="T47" fmla="*/ 38 h 120"/>
                <a:gd name="T48" fmla="*/ 21 w 321"/>
                <a:gd name="T49" fmla="*/ 74 h 120"/>
                <a:gd name="T50" fmla="*/ 72 w 321"/>
                <a:gd name="T51" fmla="*/ 97 h 120"/>
                <a:gd name="T52" fmla="*/ 72 w 321"/>
                <a:gd name="T53" fmla="*/ 41 h 120"/>
                <a:gd name="T54" fmla="*/ 116 w 321"/>
                <a:gd name="T55" fmla="*/ 50 h 120"/>
                <a:gd name="T56" fmla="*/ 129 w 321"/>
                <a:gd name="T57" fmla="*/ 55 h 120"/>
                <a:gd name="T58" fmla="*/ 172 w 321"/>
                <a:gd name="T59" fmla="*/ 78 h 120"/>
                <a:gd name="T60" fmla="*/ 202 w 321"/>
                <a:gd name="T61" fmla="*/ 99 h 120"/>
                <a:gd name="T62" fmla="*/ 224 w 321"/>
                <a:gd name="T63" fmla="*/ 111 h 120"/>
                <a:gd name="T64" fmla="*/ 263 w 321"/>
                <a:gd name="T65" fmla="*/ 120 h 120"/>
                <a:gd name="T66" fmla="*/ 319 w 321"/>
                <a:gd name="T67" fmla="*/ 82 h 120"/>
                <a:gd name="T68" fmla="*/ 63 w 321"/>
                <a:gd name="T69" fmla="*/ 82 h 120"/>
                <a:gd name="T70" fmla="*/ 29 w 321"/>
                <a:gd name="T71" fmla="*/ 89 h 120"/>
                <a:gd name="T72" fmla="*/ 51 w 321"/>
                <a:gd name="T73" fmla="*/ 42 h 120"/>
                <a:gd name="T74" fmla="*/ 66 w 321"/>
                <a:gd name="T75" fmla="*/ 4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1" h="120">
                  <a:moveTo>
                    <a:pt x="319" y="61"/>
                  </a:moveTo>
                  <a:cubicBezTo>
                    <a:pt x="316" y="52"/>
                    <a:pt x="312" y="43"/>
                    <a:pt x="306" y="37"/>
                  </a:cubicBezTo>
                  <a:cubicBezTo>
                    <a:pt x="295" y="23"/>
                    <a:pt x="284" y="9"/>
                    <a:pt x="264" y="4"/>
                  </a:cubicBezTo>
                  <a:cubicBezTo>
                    <a:pt x="247" y="0"/>
                    <a:pt x="233" y="6"/>
                    <a:pt x="228" y="19"/>
                  </a:cubicBezTo>
                  <a:cubicBezTo>
                    <a:pt x="223" y="29"/>
                    <a:pt x="224" y="42"/>
                    <a:pt x="231" y="49"/>
                  </a:cubicBezTo>
                  <a:cubicBezTo>
                    <a:pt x="236" y="56"/>
                    <a:pt x="245" y="62"/>
                    <a:pt x="257" y="61"/>
                  </a:cubicBezTo>
                  <a:cubicBezTo>
                    <a:pt x="265" y="60"/>
                    <a:pt x="278" y="47"/>
                    <a:pt x="269" y="38"/>
                  </a:cubicBezTo>
                  <a:cubicBezTo>
                    <a:pt x="268" y="37"/>
                    <a:pt x="266" y="36"/>
                    <a:pt x="264" y="36"/>
                  </a:cubicBezTo>
                  <a:cubicBezTo>
                    <a:pt x="261" y="35"/>
                    <a:pt x="254" y="38"/>
                    <a:pt x="257" y="41"/>
                  </a:cubicBezTo>
                  <a:cubicBezTo>
                    <a:pt x="259" y="43"/>
                    <a:pt x="260" y="40"/>
                    <a:pt x="263" y="40"/>
                  </a:cubicBezTo>
                  <a:cubicBezTo>
                    <a:pt x="265" y="41"/>
                    <a:pt x="267" y="43"/>
                    <a:pt x="267" y="46"/>
                  </a:cubicBezTo>
                  <a:cubicBezTo>
                    <a:pt x="267" y="50"/>
                    <a:pt x="262" y="53"/>
                    <a:pt x="259" y="54"/>
                  </a:cubicBezTo>
                  <a:cubicBezTo>
                    <a:pt x="249" y="55"/>
                    <a:pt x="240" y="47"/>
                    <a:pt x="238" y="40"/>
                  </a:cubicBezTo>
                  <a:cubicBezTo>
                    <a:pt x="238" y="39"/>
                    <a:pt x="238" y="37"/>
                    <a:pt x="238" y="35"/>
                  </a:cubicBezTo>
                  <a:cubicBezTo>
                    <a:pt x="238" y="24"/>
                    <a:pt x="248" y="16"/>
                    <a:pt x="261" y="16"/>
                  </a:cubicBezTo>
                  <a:cubicBezTo>
                    <a:pt x="274" y="16"/>
                    <a:pt x="284" y="22"/>
                    <a:pt x="293" y="28"/>
                  </a:cubicBezTo>
                  <a:cubicBezTo>
                    <a:pt x="295" y="30"/>
                    <a:pt x="300" y="35"/>
                    <a:pt x="302" y="37"/>
                  </a:cubicBezTo>
                  <a:cubicBezTo>
                    <a:pt x="309" y="47"/>
                    <a:pt x="320" y="62"/>
                    <a:pt x="316" y="79"/>
                  </a:cubicBezTo>
                  <a:cubicBezTo>
                    <a:pt x="315" y="81"/>
                    <a:pt x="312" y="86"/>
                    <a:pt x="310" y="89"/>
                  </a:cubicBezTo>
                  <a:cubicBezTo>
                    <a:pt x="308" y="92"/>
                    <a:pt x="304" y="95"/>
                    <a:pt x="301" y="97"/>
                  </a:cubicBezTo>
                  <a:cubicBezTo>
                    <a:pt x="298" y="100"/>
                    <a:pt x="294" y="103"/>
                    <a:pt x="290" y="105"/>
                  </a:cubicBezTo>
                  <a:cubicBezTo>
                    <a:pt x="285" y="108"/>
                    <a:pt x="278" y="111"/>
                    <a:pt x="272" y="111"/>
                  </a:cubicBezTo>
                  <a:cubicBezTo>
                    <a:pt x="265" y="111"/>
                    <a:pt x="257" y="108"/>
                    <a:pt x="250" y="106"/>
                  </a:cubicBezTo>
                  <a:cubicBezTo>
                    <a:pt x="236" y="101"/>
                    <a:pt x="225" y="95"/>
                    <a:pt x="213" y="88"/>
                  </a:cubicBezTo>
                  <a:cubicBezTo>
                    <a:pt x="208" y="85"/>
                    <a:pt x="203" y="80"/>
                    <a:pt x="198" y="77"/>
                  </a:cubicBezTo>
                  <a:cubicBezTo>
                    <a:pt x="194" y="75"/>
                    <a:pt x="190" y="74"/>
                    <a:pt x="186" y="73"/>
                  </a:cubicBezTo>
                  <a:cubicBezTo>
                    <a:pt x="184" y="71"/>
                    <a:pt x="182" y="69"/>
                    <a:pt x="180" y="68"/>
                  </a:cubicBezTo>
                  <a:cubicBezTo>
                    <a:pt x="175" y="65"/>
                    <a:pt x="169" y="63"/>
                    <a:pt x="164" y="60"/>
                  </a:cubicBezTo>
                  <a:cubicBezTo>
                    <a:pt x="160" y="58"/>
                    <a:pt x="157" y="54"/>
                    <a:pt x="154" y="53"/>
                  </a:cubicBezTo>
                  <a:cubicBezTo>
                    <a:pt x="149" y="51"/>
                    <a:pt x="143" y="49"/>
                    <a:pt x="138" y="48"/>
                  </a:cubicBezTo>
                  <a:cubicBezTo>
                    <a:pt x="128" y="45"/>
                    <a:pt x="118" y="41"/>
                    <a:pt x="106" y="39"/>
                  </a:cubicBezTo>
                  <a:cubicBezTo>
                    <a:pt x="95" y="37"/>
                    <a:pt x="86" y="34"/>
                    <a:pt x="74" y="35"/>
                  </a:cubicBezTo>
                  <a:cubicBezTo>
                    <a:pt x="73" y="35"/>
                    <a:pt x="71" y="36"/>
                    <a:pt x="70" y="36"/>
                  </a:cubicBezTo>
                  <a:cubicBezTo>
                    <a:pt x="68" y="35"/>
                    <a:pt x="65" y="29"/>
                    <a:pt x="64" y="27"/>
                  </a:cubicBezTo>
                  <a:cubicBezTo>
                    <a:pt x="56" y="17"/>
                    <a:pt x="42" y="7"/>
                    <a:pt x="23" y="9"/>
                  </a:cubicBezTo>
                  <a:cubicBezTo>
                    <a:pt x="13" y="10"/>
                    <a:pt x="6" y="14"/>
                    <a:pt x="3" y="22"/>
                  </a:cubicBezTo>
                  <a:cubicBezTo>
                    <a:pt x="0" y="31"/>
                    <a:pt x="8" y="45"/>
                    <a:pt x="15" y="45"/>
                  </a:cubicBezTo>
                  <a:cubicBezTo>
                    <a:pt x="20" y="45"/>
                    <a:pt x="24" y="41"/>
                    <a:pt x="25" y="37"/>
                  </a:cubicBezTo>
                  <a:cubicBezTo>
                    <a:pt x="25" y="36"/>
                    <a:pt x="25" y="32"/>
                    <a:pt x="23" y="30"/>
                  </a:cubicBezTo>
                  <a:cubicBezTo>
                    <a:pt x="21" y="29"/>
                    <a:pt x="13" y="27"/>
                    <a:pt x="13" y="29"/>
                  </a:cubicBezTo>
                  <a:cubicBezTo>
                    <a:pt x="11" y="32"/>
                    <a:pt x="18" y="32"/>
                    <a:pt x="18" y="35"/>
                  </a:cubicBezTo>
                  <a:cubicBezTo>
                    <a:pt x="18" y="37"/>
                    <a:pt x="17" y="40"/>
                    <a:pt x="14" y="40"/>
                  </a:cubicBezTo>
                  <a:cubicBezTo>
                    <a:pt x="11" y="39"/>
                    <a:pt x="9" y="35"/>
                    <a:pt x="9" y="32"/>
                  </a:cubicBezTo>
                  <a:cubicBezTo>
                    <a:pt x="8" y="24"/>
                    <a:pt x="13" y="16"/>
                    <a:pt x="19" y="15"/>
                  </a:cubicBezTo>
                  <a:cubicBezTo>
                    <a:pt x="27" y="13"/>
                    <a:pt x="38" y="14"/>
                    <a:pt x="45" y="17"/>
                  </a:cubicBezTo>
                  <a:cubicBezTo>
                    <a:pt x="50" y="19"/>
                    <a:pt x="56" y="24"/>
                    <a:pt x="60" y="29"/>
                  </a:cubicBezTo>
                  <a:cubicBezTo>
                    <a:pt x="61" y="30"/>
                    <a:pt x="64" y="35"/>
                    <a:pt x="64" y="36"/>
                  </a:cubicBezTo>
                  <a:cubicBezTo>
                    <a:pt x="63" y="37"/>
                    <a:pt x="57" y="38"/>
                    <a:pt x="55" y="38"/>
                  </a:cubicBezTo>
                  <a:cubicBezTo>
                    <a:pt x="52" y="39"/>
                    <a:pt x="50" y="39"/>
                    <a:pt x="47" y="40"/>
                  </a:cubicBezTo>
                  <a:cubicBezTo>
                    <a:pt x="34" y="45"/>
                    <a:pt x="20" y="55"/>
                    <a:pt x="21" y="74"/>
                  </a:cubicBezTo>
                  <a:cubicBezTo>
                    <a:pt x="22" y="90"/>
                    <a:pt x="30" y="101"/>
                    <a:pt x="44" y="106"/>
                  </a:cubicBezTo>
                  <a:cubicBezTo>
                    <a:pt x="53" y="109"/>
                    <a:pt x="68" y="104"/>
                    <a:pt x="72" y="97"/>
                  </a:cubicBezTo>
                  <a:cubicBezTo>
                    <a:pt x="80" y="84"/>
                    <a:pt x="80" y="62"/>
                    <a:pt x="74" y="46"/>
                  </a:cubicBezTo>
                  <a:cubicBezTo>
                    <a:pt x="74" y="45"/>
                    <a:pt x="72" y="42"/>
                    <a:pt x="72" y="41"/>
                  </a:cubicBezTo>
                  <a:cubicBezTo>
                    <a:pt x="73" y="39"/>
                    <a:pt x="83" y="40"/>
                    <a:pt x="85" y="40"/>
                  </a:cubicBezTo>
                  <a:cubicBezTo>
                    <a:pt x="97" y="41"/>
                    <a:pt x="107" y="46"/>
                    <a:pt x="116" y="50"/>
                  </a:cubicBezTo>
                  <a:cubicBezTo>
                    <a:pt x="119" y="51"/>
                    <a:pt x="123" y="52"/>
                    <a:pt x="126" y="53"/>
                  </a:cubicBezTo>
                  <a:cubicBezTo>
                    <a:pt x="127" y="53"/>
                    <a:pt x="128" y="55"/>
                    <a:pt x="129" y="55"/>
                  </a:cubicBezTo>
                  <a:cubicBezTo>
                    <a:pt x="136" y="59"/>
                    <a:pt x="143" y="62"/>
                    <a:pt x="151" y="67"/>
                  </a:cubicBezTo>
                  <a:cubicBezTo>
                    <a:pt x="158" y="71"/>
                    <a:pt x="166" y="74"/>
                    <a:pt x="172" y="78"/>
                  </a:cubicBezTo>
                  <a:cubicBezTo>
                    <a:pt x="180" y="84"/>
                    <a:pt x="187" y="89"/>
                    <a:pt x="195" y="94"/>
                  </a:cubicBezTo>
                  <a:cubicBezTo>
                    <a:pt x="197" y="95"/>
                    <a:pt x="199" y="98"/>
                    <a:pt x="202" y="99"/>
                  </a:cubicBezTo>
                  <a:cubicBezTo>
                    <a:pt x="203" y="100"/>
                    <a:pt x="205" y="100"/>
                    <a:pt x="207" y="101"/>
                  </a:cubicBezTo>
                  <a:cubicBezTo>
                    <a:pt x="213" y="104"/>
                    <a:pt x="217" y="108"/>
                    <a:pt x="224" y="111"/>
                  </a:cubicBezTo>
                  <a:cubicBezTo>
                    <a:pt x="233" y="114"/>
                    <a:pt x="244" y="118"/>
                    <a:pt x="255" y="119"/>
                  </a:cubicBezTo>
                  <a:cubicBezTo>
                    <a:pt x="257" y="120"/>
                    <a:pt x="260" y="120"/>
                    <a:pt x="263" y="120"/>
                  </a:cubicBezTo>
                  <a:cubicBezTo>
                    <a:pt x="266" y="120"/>
                    <a:pt x="273" y="120"/>
                    <a:pt x="276" y="119"/>
                  </a:cubicBezTo>
                  <a:cubicBezTo>
                    <a:pt x="295" y="113"/>
                    <a:pt x="313" y="100"/>
                    <a:pt x="319" y="82"/>
                  </a:cubicBezTo>
                  <a:cubicBezTo>
                    <a:pt x="321" y="75"/>
                    <a:pt x="320" y="67"/>
                    <a:pt x="319" y="61"/>
                  </a:cubicBezTo>
                  <a:close/>
                  <a:moveTo>
                    <a:pt x="63" y="82"/>
                  </a:moveTo>
                  <a:cubicBezTo>
                    <a:pt x="59" y="89"/>
                    <a:pt x="51" y="99"/>
                    <a:pt x="39" y="98"/>
                  </a:cubicBezTo>
                  <a:cubicBezTo>
                    <a:pt x="34" y="97"/>
                    <a:pt x="31" y="93"/>
                    <a:pt x="29" y="89"/>
                  </a:cubicBezTo>
                  <a:cubicBezTo>
                    <a:pt x="25" y="82"/>
                    <a:pt x="23" y="67"/>
                    <a:pt x="27" y="59"/>
                  </a:cubicBezTo>
                  <a:cubicBezTo>
                    <a:pt x="32" y="51"/>
                    <a:pt x="43" y="45"/>
                    <a:pt x="51" y="42"/>
                  </a:cubicBezTo>
                  <a:cubicBezTo>
                    <a:pt x="54" y="41"/>
                    <a:pt x="62" y="39"/>
                    <a:pt x="64" y="41"/>
                  </a:cubicBezTo>
                  <a:cubicBezTo>
                    <a:pt x="65" y="41"/>
                    <a:pt x="66" y="45"/>
                    <a:pt x="66" y="46"/>
                  </a:cubicBezTo>
                  <a:cubicBezTo>
                    <a:pt x="69" y="59"/>
                    <a:pt x="68" y="72"/>
                    <a:pt x="63" y="82"/>
                  </a:cubicBezTo>
                  <a:close/>
                </a:path>
              </a:pathLst>
            </a:custGeom>
            <a:solidFill>
              <a:srgbClr val="7FC5D7"/>
            </a:solidFill>
            <a:ln>
              <a:noFill/>
            </a:ln>
          </p:spPr>
          <p:txBody>
            <a:bodyPr vert="horz" wrap="square" lIns="91439" tIns="45719" rIns="91439" bIns="45719" numCol="1" anchor="t" anchorCtr="0" compatLnSpc="1"/>
            <a:lstStyle/>
            <a:p>
              <a:endParaRPr lang="zh-CN" altLang="en-US" sz="1700"/>
            </a:p>
          </p:txBody>
        </p:sp>
      </p:grpSp>
      <p:sp>
        <p:nvSpPr>
          <p:cNvPr id="18" name="矩形 8"/>
          <p:cNvSpPr>
            <a:spLocks noChangeArrowheads="1"/>
          </p:cNvSpPr>
          <p:nvPr/>
        </p:nvSpPr>
        <p:spPr bwMode="auto">
          <a:xfrm>
            <a:off x="3595570" y="3968265"/>
            <a:ext cx="2976880" cy="398780"/>
          </a:xfrm>
          <a:prstGeom prst="rect">
            <a:avLst/>
          </a:prstGeom>
          <a:solidFill>
            <a:srgbClr val="7FC5D7"/>
          </a:solidFill>
          <a:ln>
            <a:noFill/>
          </a:ln>
        </p:spPr>
        <p:txBody>
          <a:bodyPr wrap="none">
            <a:spAutoFit/>
          </a:bodyPr>
          <a:lstStyle>
            <a:lvl1pPr>
              <a:defRPr>
                <a:solidFill>
                  <a:schemeClr val="tx1"/>
                </a:solidFill>
                <a:latin typeface="Calibri" charset="0"/>
                <a:ea typeface="宋体" panose="02010600030101010101" pitchFamily="2" charset="-122"/>
              </a:defRPr>
            </a:lvl1pPr>
            <a:lvl2pPr marL="742950" indent="-285750">
              <a:defRPr>
                <a:solidFill>
                  <a:schemeClr val="tx1"/>
                </a:solidFill>
                <a:latin typeface="Calibri" charset="0"/>
                <a:ea typeface="宋体" panose="02010600030101010101" pitchFamily="2" charset="-122"/>
              </a:defRPr>
            </a:lvl2pPr>
            <a:lvl3pPr marL="1143000" indent="-228600">
              <a:defRPr>
                <a:solidFill>
                  <a:schemeClr val="tx1"/>
                </a:solidFill>
                <a:latin typeface="Calibri" charset="0"/>
                <a:ea typeface="宋体" panose="02010600030101010101" pitchFamily="2" charset="-122"/>
              </a:defRPr>
            </a:lvl3pPr>
            <a:lvl4pPr marL="1600200" indent="-228600">
              <a:defRPr>
                <a:solidFill>
                  <a:schemeClr val="tx1"/>
                </a:solidFill>
                <a:latin typeface="Calibri" charset="0"/>
                <a:ea typeface="宋体" panose="02010600030101010101" pitchFamily="2" charset="-122"/>
              </a:defRPr>
            </a:lvl4pPr>
            <a:lvl5pPr marL="2057400" indent="-228600">
              <a:defRPr>
                <a:solidFill>
                  <a:schemeClr val="tx1"/>
                </a:solidFill>
                <a:latin typeface="Calibri"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charset="0"/>
                <a:ea typeface="宋体" panose="02010600030101010101" pitchFamily="2" charset="-122"/>
              </a:defRPr>
            </a:lvl9pPr>
          </a:lstStyle>
          <a:p>
            <a:pPr algn="ctr" eaLnBrk="1" hangingPunct="1"/>
            <a:r>
              <a:rPr lang="zh-CN" altLang="en-US" sz="2000" dirty="0">
                <a:solidFill>
                  <a:srgbClr val="FFF6E7"/>
                </a:solidFill>
                <a:latin typeface="微软雅黑" panose="020B0503020204020204" charset="-122"/>
                <a:ea typeface="微软雅黑" panose="020B0503020204020204" charset="-122"/>
              </a:rPr>
              <a:t>汇报人：学院或部门名称</a:t>
            </a:r>
            <a:endParaRPr lang="zh-CN" altLang="en-US" sz="2000" dirty="0">
              <a:solidFill>
                <a:srgbClr val="FFF6E7"/>
              </a:solidFill>
              <a:latin typeface="微软雅黑" panose="020B0503020204020204" charset="-122"/>
              <a:ea typeface="微软雅黑" panose="020B0503020204020204" charset="-122"/>
            </a:endParaRPr>
          </a:p>
        </p:txBody>
      </p:sp>
      <p:sp>
        <p:nvSpPr>
          <p:cNvPr id="19" name="矩形 9"/>
          <p:cNvSpPr>
            <a:spLocks noChangeArrowheads="1"/>
          </p:cNvSpPr>
          <p:nvPr/>
        </p:nvSpPr>
        <p:spPr bwMode="auto">
          <a:xfrm>
            <a:off x="6832934" y="3968265"/>
            <a:ext cx="1751965" cy="398780"/>
          </a:xfrm>
          <a:prstGeom prst="rect">
            <a:avLst/>
          </a:prstGeom>
          <a:solidFill>
            <a:srgbClr val="7FC5D7"/>
          </a:solidFill>
          <a:ln>
            <a:noFill/>
          </a:ln>
        </p:spPr>
        <p:txBody>
          <a:bodyPr wrap="none">
            <a:spAutoFit/>
          </a:bodyPr>
          <a:lstStyle>
            <a:lvl1pPr>
              <a:defRPr>
                <a:solidFill>
                  <a:schemeClr val="tx1"/>
                </a:solidFill>
                <a:latin typeface="Calibri" charset="0"/>
                <a:ea typeface="宋体" panose="02010600030101010101" pitchFamily="2" charset="-122"/>
              </a:defRPr>
            </a:lvl1pPr>
            <a:lvl2pPr marL="742950" indent="-285750">
              <a:defRPr>
                <a:solidFill>
                  <a:schemeClr val="tx1"/>
                </a:solidFill>
                <a:latin typeface="Calibri" charset="0"/>
                <a:ea typeface="宋体" panose="02010600030101010101" pitchFamily="2" charset="-122"/>
              </a:defRPr>
            </a:lvl2pPr>
            <a:lvl3pPr marL="1143000" indent="-228600">
              <a:defRPr>
                <a:solidFill>
                  <a:schemeClr val="tx1"/>
                </a:solidFill>
                <a:latin typeface="Calibri" charset="0"/>
                <a:ea typeface="宋体" panose="02010600030101010101" pitchFamily="2" charset="-122"/>
              </a:defRPr>
            </a:lvl3pPr>
            <a:lvl4pPr marL="1600200" indent="-228600">
              <a:defRPr>
                <a:solidFill>
                  <a:schemeClr val="tx1"/>
                </a:solidFill>
                <a:latin typeface="Calibri" charset="0"/>
                <a:ea typeface="宋体" panose="02010600030101010101" pitchFamily="2" charset="-122"/>
              </a:defRPr>
            </a:lvl4pPr>
            <a:lvl5pPr marL="2057400" indent="-228600">
              <a:defRPr>
                <a:solidFill>
                  <a:schemeClr val="tx1"/>
                </a:solidFill>
                <a:latin typeface="Calibri"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charset="0"/>
                <a:ea typeface="宋体" panose="02010600030101010101" pitchFamily="2" charset="-122"/>
              </a:defRPr>
            </a:lvl9pPr>
          </a:lstStyle>
          <a:p>
            <a:pPr algn="ctr" eaLnBrk="1" hangingPunct="1"/>
            <a:r>
              <a:rPr lang="zh-CN" altLang="en-US" sz="2000" dirty="0">
                <a:solidFill>
                  <a:srgbClr val="FFF6E7"/>
                </a:solidFill>
                <a:latin typeface="微软雅黑" panose="020B0503020204020204" charset="-122"/>
                <a:ea typeface="微软雅黑" panose="020B0503020204020204" charset="-122"/>
              </a:rPr>
              <a:t>时间：</a:t>
            </a:r>
            <a:r>
              <a:rPr lang="en-US" altLang="zh-CN" sz="2000" dirty="0">
                <a:solidFill>
                  <a:srgbClr val="FFF6E7"/>
                </a:solidFill>
                <a:latin typeface="微软雅黑" panose="020B0503020204020204" charset="-122"/>
                <a:ea typeface="微软雅黑" panose="020B0503020204020204" charset="-122"/>
              </a:rPr>
              <a:t>2020.6</a:t>
            </a:r>
            <a:endParaRPr lang="zh-CN" altLang="en-US" sz="2000" dirty="0">
              <a:solidFill>
                <a:srgbClr val="FFF6E7"/>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advClick="0" advTm="0">
        <p14:doors dir="vert"/>
      </p:transition>
    </mc:Choice>
    <mc:Fallback>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screen"/>
          <a:stretch>
            <a:fillRect/>
          </a:stretch>
        </p:blipFill>
        <p:spPr>
          <a:xfrm>
            <a:off x="400526" y="225201"/>
            <a:ext cx="11391285" cy="6407598"/>
          </a:xfrm>
          <a:prstGeom prst="rect">
            <a:avLst/>
          </a:prstGeom>
          <a:effectLst>
            <a:outerShdw blurRad="190500" sx="102000" sy="102000" algn="ctr" rotWithShape="0">
              <a:prstClr val="black">
                <a:alpha val="30000"/>
              </a:prstClr>
            </a:outerShdw>
          </a:effectLst>
        </p:spPr>
      </p:pic>
      <p:pic>
        <p:nvPicPr>
          <p:cNvPr id="16" name="图片 15"/>
          <p:cNvPicPr>
            <a:picLocks noChangeAspect="1"/>
          </p:cNvPicPr>
          <p:nvPr/>
        </p:nvPicPr>
        <p:blipFill>
          <a:blip r:embed="rId2" cstate="screen"/>
          <a:stretch>
            <a:fillRect/>
          </a:stretch>
        </p:blipFill>
        <p:spPr>
          <a:xfrm rot="5400000">
            <a:off x="-1044145" y="1669870"/>
            <a:ext cx="6407598" cy="351825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6283" y="1616714"/>
            <a:ext cx="7829576" cy="5241286"/>
          </a:xfrm>
          <a:prstGeom prst="rect">
            <a:avLst/>
          </a:prstGeom>
        </p:spPr>
      </p:pic>
      <p:grpSp>
        <p:nvGrpSpPr>
          <p:cNvPr id="2" name="组合 1"/>
          <p:cNvGrpSpPr/>
          <p:nvPr/>
        </p:nvGrpSpPr>
        <p:grpSpPr>
          <a:xfrm>
            <a:off x="5365389" y="1632635"/>
            <a:ext cx="4983126" cy="624943"/>
            <a:chOff x="5365221" y="1632635"/>
            <a:chExt cx="4983126" cy="624943"/>
          </a:xfrm>
        </p:grpSpPr>
        <p:sp>
          <p:nvSpPr>
            <p:cNvPr id="19" name="矩形 18"/>
            <p:cNvSpPr/>
            <p:nvPr/>
          </p:nvSpPr>
          <p:spPr>
            <a:xfrm>
              <a:off x="6769630" y="1691795"/>
              <a:ext cx="3156585" cy="521970"/>
            </a:xfrm>
            <a:prstGeom prst="rect">
              <a:avLst/>
            </a:prstGeom>
            <a:noFill/>
          </p:spPr>
          <p:txBody>
            <a:bodyPr wrap="none">
              <a:spAutoFit/>
            </a:bodyPr>
            <a:lstStyle/>
            <a:p>
              <a:pPr algn="ctr"/>
              <a:r>
                <a:rPr lang="zh-CN" altLang="en-US" sz="2800" dirty="0">
                  <a:solidFill>
                    <a:srgbClr val="9BDAF9"/>
                  </a:solidFill>
                  <a:latin typeface="微软雅黑" panose="020B0503020204020204" charset="-122"/>
                  <a:ea typeface="微软雅黑" panose="020B0503020204020204" charset="-122"/>
                </a:rPr>
                <a:t>神经机器翻译</a:t>
              </a:r>
              <a:r>
                <a:rPr lang="en-US" altLang="zh-CN" sz="2800" dirty="0">
                  <a:solidFill>
                    <a:srgbClr val="9BDAF9"/>
                  </a:solidFill>
                  <a:latin typeface="微软雅黑" panose="020B0503020204020204" charset="-122"/>
                  <a:ea typeface="微软雅黑" panose="020B0503020204020204" charset="-122"/>
                </a:rPr>
                <a:t>	NMT</a:t>
              </a:r>
              <a:endParaRPr lang="en-US" altLang="zh-CN" sz="2800" dirty="0">
                <a:solidFill>
                  <a:srgbClr val="9BDAF9"/>
                </a:solidFill>
                <a:latin typeface="微软雅黑" panose="020B0503020204020204" charset="-122"/>
                <a:ea typeface="微软雅黑" panose="020B0503020204020204" charset="-122"/>
              </a:endParaRPr>
            </a:p>
          </p:txBody>
        </p:sp>
        <p:sp>
          <p:nvSpPr>
            <p:cNvPr id="20" name="MH_Number_1"/>
            <p:cNvSpPr/>
            <p:nvPr>
              <p:custDataLst>
                <p:tags r:id="rId4"/>
              </p:custDataLst>
            </p:nvPr>
          </p:nvSpPr>
          <p:spPr>
            <a:xfrm>
              <a:off x="5368028" y="1632635"/>
              <a:ext cx="616535" cy="616535"/>
            </a:xfrm>
            <a:prstGeom prst="rect">
              <a:avLst/>
            </a:prstGeom>
            <a:solidFill>
              <a:srgbClr val="9BDAF9"/>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b="1" dirty="0">
                  <a:solidFill>
                    <a:schemeClr val="bg1"/>
                  </a:solidFill>
                  <a:latin typeface="微软雅黑" panose="020B0503020204020204" charset="-122"/>
                  <a:ea typeface="微软雅黑" panose="020B0503020204020204" charset="-122"/>
                  <a:cs typeface="Times New Roman" panose="02020603050405020304" pitchFamily="18" charset="0"/>
                </a:rPr>
                <a:t>1</a:t>
              </a:r>
              <a:endParaRPr lang="zh-CN" altLang="en-US" sz="2800" b="1"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cxnSp>
          <p:nvCxnSpPr>
            <p:cNvPr id="27" name="直接连接符 26"/>
            <p:cNvCxnSpPr/>
            <p:nvPr/>
          </p:nvCxnSpPr>
          <p:spPr>
            <a:xfrm>
              <a:off x="6308850" y="1632635"/>
              <a:ext cx="0" cy="616535"/>
            </a:xfrm>
            <a:prstGeom prst="line">
              <a:avLst/>
            </a:prstGeom>
            <a:ln w="63500" cmpd="thinThick">
              <a:solidFill>
                <a:srgbClr val="9BDAF9"/>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5365221" y="1641043"/>
              <a:ext cx="4983126" cy="616535"/>
            </a:xfrm>
            <a:prstGeom prst="rect">
              <a:avLst/>
            </a:prstGeom>
            <a:noFill/>
            <a:ln>
              <a:solidFill>
                <a:srgbClr val="9BD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grpSp>
      <p:grpSp>
        <p:nvGrpSpPr>
          <p:cNvPr id="3" name="组合 2"/>
          <p:cNvGrpSpPr/>
          <p:nvPr/>
        </p:nvGrpSpPr>
        <p:grpSpPr>
          <a:xfrm>
            <a:off x="5368196" y="2631269"/>
            <a:ext cx="4987066" cy="631534"/>
            <a:chOff x="5368028" y="2631270"/>
            <a:chExt cx="4987066" cy="631534"/>
          </a:xfrm>
        </p:grpSpPr>
        <p:sp>
          <p:nvSpPr>
            <p:cNvPr id="21" name="矩形 20"/>
            <p:cNvSpPr/>
            <p:nvPr/>
          </p:nvSpPr>
          <p:spPr>
            <a:xfrm>
              <a:off x="7367481" y="2692927"/>
              <a:ext cx="1960880" cy="521970"/>
            </a:xfrm>
            <a:prstGeom prst="rect">
              <a:avLst/>
            </a:prstGeom>
            <a:noFill/>
          </p:spPr>
          <p:txBody>
            <a:bodyPr wrap="none">
              <a:spAutoFit/>
            </a:bodyPr>
            <a:lstStyle/>
            <a:p>
              <a:pPr algn="ctr"/>
              <a:r>
                <a:rPr lang="zh-CN" altLang="en-US" sz="2800" dirty="0">
                  <a:solidFill>
                    <a:srgbClr val="409CC3"/>
                  </a:solidFill>
                  <a:latin typeface="微软雅黑" panose="020B0503020204020204" charset="-122"/>
                  <a:ea typeface="微软雅黑" panose="020B0503020204020204" charset="-122"/>
                </a:rPr>
                <a:t>使用的方法</a:t>
              </a:r>
              <a:endParaRPr lang="zh-CN" altLang="en-US" sz="2800" dirty="0">
                <a:solidFill>
                  <a:srgbClr val="409CC3"/>
                </a:solidFill>
                <a:latin typeface="微软雅黑" panose="020B0503020204020204" charset="-122"/>
                <a:ea typeface="微软雅黑" panose="020B0503020204020204" charset="-122"/>
              </a:endParaRPr>
            </a:p>
          </p:txBody>
        </p:sp>
        <p:sp>
          <p:nvSpPr>
            <p:cNvPr id="22" name="MH_Number_1"/>
            <p:cNvSpPr/>
            <p:nvPr>
              <p:custDataLst>
                <p:tags r:id="rId5"/>
              </p:custDataLst>
            </p:nvPr>
          </p:nvSpPr>
          <p:spPr>
            <a:xfrm>
              <a:off x="5368028" y="2633767"/>
              <a:ext cx="616535" cy="616535"/>
            </a:xfrm>
            <a:prstGeom prst="rect">
              <a:avLst/>
            </a:prstGeom>
            <a:solidFill>
              <a:srgbClr val="409CC3"/>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b="1" dirty="0">
                  <a:solidFill>
                    <a:schemeClr val="bg1"/>
                  </a:solidFill>
                  <a:latin typeface="微软雅黑" panose="020B0503020204020204" charset="-122"/>
                  <a:ea typeface="微软雅黑" panose="020B0503020204020204" charset="-122"/>
                  <a:cs typeface="Times New Roman" panose="02020603050405020304" pitchFamily="18" charset="0"/>
                </a:rPr>
                <a:t>2</a:t>
              </a:r>
              <a:endParaRPr lang="zh-CN" altLang="en-US" sz="2800" b="1"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cxnSp>
          <p:nvCxnSpPr>
            <p:cNvPr id="28" name="直接连接符 27"/>
            <p:cNvCxnSpPr/>
            <p:nvPr/>
          </p:nvCxnSpPr>
          <p:spPr>
            <a:xfrm>
              <a:off x="6308850" y="2646269"/>
              <a:ext cx="0" cy="616535"/>
            </a:xfrm>
            <a:prstGeom prst="line">
              <a:avLst/>
            </a:prstGeom>
            <a:ln w="63500" cmpd="thinThick">
              <a:solidFill>
                <a:srgbClr val="409CC3"/>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5371968" y="2631270"/>
              <a:ext cx="4983126" cy="616535"/>
            </a:xfrm>
            <a:prstGeom prst="rect">
              <a:avLst/>
            </a:prstGeom>
            <a:noFill/>
            <a:ln>
              <a:solidFill>
                <a:srgbClr val="409C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grpSp>
      <p:grpSp>
        <p:nvGrpSpPr>
          <p:cNvPr id="4" name="组合 3"/>
          <p:cNvGrpSpPr/>
          <p:nvPr/>
        </p:nvGrpSpPr>
        <p:grpSpPr>
          <a:xfrm>
            <a:off x="5368196" y="3634899"/>
            <a:ext cx="4987066" cy="629037"/>
            <a:chOff x="5368028" y="3634899"/>
            <a:chExt cx="4987066" cy="629037"/>
          </a:xfrm>
        </p:grpSpPr>
        <p:sp>
          <p:nvSpPr>
            <p:cNvPr id="23" name="矩形 22"/>
            <p:cNvSpPr/>
            <p:nvPr/>
          </p:nvSpPr>
          <p:spPr>
            <a:xfrm>
              <a:off x="7545280" y="3694059"/>
              <a:ext cx="1605280" cy="521970"/>
            </a:xfrm>
            <a:prstGeom prst="rect">
              <a:avLst/>
            </a:prstGeom>
            <a:noFill/>
          </p:spPr>
          <p:txBody>
            <a:bodyPr wrap="none">
              <a:spAutoFit/>
            </a:bodyPr>
            <a:lstStyle/>
            <a:p>
              <a:pPr algn="ctr"/>
              <a:r>
                <a:rPr lang="zh-CN" altLang="en-US" sz="2800" dirty="0">
                  <a:solidFill>
                    <a:srgbClr val="185C99"/>
                  </a:solidFill>
                  <a:latin typeface="微软雅黑" panose="020B0503020204020204" charset="-122"/>
                  <a:ea typeface="微软雅黑" panose="020B0503020204020204" charset="-122"/>
                </a:rPr>
                <a:t>实验过程</a:t>
              </a:r>
              <a:endParaRPr lang="zh-CN" altLang="en-US" sz="2800" dirty="0">
                <a:solidFill>
                  <a:srgbClr val="185C99"/>
                </a:solidFill>
                <a:latin typeface="微软雅黑" panose="020B0503020204020204" charset="-122"/>
                <a:ea typeface="微软雅黑" panose="020B0503020204020204" charset="-122"/>
              </a:endParaRPr>
            </a:p>
          </p:txBody>
        </p:sp>
        <p:sp>
          <p:nvSpPr>
            <p:cNvPr id="24" name="MH_Number_1"/>
            <p:cNvSpPr/>
            <p:nvPr>
              <p:custDataLst>
                <p:tags r:id="rId6"/>
              </p:custDataLst>
            </p:nvPr>
          </p:nvSpPr>
          <p:spPr>
            <a:xfrm>
              <a:off x="5368028" y="3634899"/>
              <a:ext cx="616535" cy="616535"/>
            </a:xfrm>
            <a:prstGeom prst="rect">
              <a:avLst/>
            </a:prstGeom>
            <a:solidFill>
              <a:srgbClr val="185C99"/>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b="1" dirty="0">
                  <a:solidFill>
                    <a:schemeClr val="bg1"/>
                  </a:solidFill>
                  <a:latin typeface="微软雅黑" panose="020B0503020204020204" charset="-122"/>
                  <a:ea typeface="微软雅黑" panose="020B0503020204020204" charset="-122"/>
                  <a:cs typeface="Times New Roman" panose="02020603050405020304" pitchFamily="18" charset="0"/>
                </a:rPr>
                <a:t>3</a:t>
              </a:r>
              <a:endParaRPr lang="zh-CN" altLang="en-US" sz="2800" b="1"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cxnSp>
          <p:nvCxnSpPr>
            <p:cNvPr id="29" name="直接连接符 28"/>
            <p:cNvCxnSpPr/>
            <p:nvPr/>
          </p:nvCxnSpPr>
          <p:spPr>
            <a:xfrm>
              <a:off x="6308850" y="3647401"/>
              <a:ext cx="0" cy="616535"/>
            </a:xfrm>
            <a:prstGeom prst="line">
              <a:avLst/>
            </a:prstGeom>
            <a:ln w="63500" cmpd="thinThick">
              <a:solidFill>
                <a:srgbClr val="185C99"/>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371968" y="3640513"/>
              <a:ext cx="4983126" cy="616535"/>
            </a:xfrm>
            <a:prstGeom prst="rect">
              <a:avLst/>
            </a:prstGeom>
            <a:noFill/>
            <a:ln>
              <a:solidFill>
                <a:srgbClr val="185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grpSp>
      <p:grpSp>
        <p:nvGrpSpPr>
          <p:cNvPr id="6" name="组合 5"/>
          <p:cNvGrpSpPr/>
          <p:nvPr/>
        </p:nvGrpSpPr>
        <p:grpSpPr>
          <a:xfrm>
            <a:off x="5368196" y="4625939"/>
            <a:ext cx="4987066" cy="626626"/>
            <a:chOff x="5368028" y="4625940"/>
            <a:chExt cx="4987066" cy="626626"/>
          </a:xfrm>
        </p:grpSpPr>
        <p:sp>
          <p:nvSpPr>
            <p:cNvPr id="25" name="矩形 24"/>
            <p:cNvSpPr/>
            <p:nvPr/>
          </p:nvSpPr>
          <p:spPr>
            <a:xfrm>
              <a:off x="7900882" y="4695191"/>
              <a:ext cx="894080" cy="521970"/>
            </a:xfrm>
            <a:prstGeom prst="rect">
              <a:avLst/>
            </a:prstGeom>
            <a:noFill/>
          </p:spPr>
          <p:txBody>
            <a:bodyPr wrap="none">
              <a:spAutoFit/>
            </a:bodyPr>
            <a:lstStyle/>
            <a:p>
              <a:pPr algn="ctr"/>
              <a:r>
                <a:rPr lang="zh-CN" altLang="en-US" sz="2800" dirty="0">
                  <a:solidFill>
                    <a:srgbClr val="7C7A85"/>
                  </a:solidFill>
                  <a:latin typeface="微软雅黑" panose="020B0503020204020204" charset="-122"/>
                  <a:ea typeface="微软雅黑" panose="020B0503020204020204" charset="-122"/>
                </a:rPr>
                <a:t>总结</a:t>
              </a:r>
              <a:endParaRPr lang="zh-CN" altLang="en-US" sz="2800" dirty="0">
                <a:solidFill>
                  <a:srgbClr val="7C7A85"/>
                </a:solidFill>
                <a:latin typeface="微软雅黑" panose="020B0503020204020204" charset="-122"/>
                <a:ea typeface="微软雅黑" panose="020B0503020204020204" charset="-122"/>
              </a:endParaRPr>
            </a:p>
          </p:txBody>
        </p:sp>
        <p:sp>
          <p:nvSpPr>
            <p:cNvPr id="26" name="MH_Number_1"/>
            <p:cNvSpPr/>
            <p:nvPr>
              <p:custDataLst>
                <p:tags r:id="rId7"/>
              </p:custDataLst>
            </p:nvPr>
          </p:nvSpPr>
          <p:spPr>
            <a:xfrm>
              <a:off x="5368028" y="4636031"/>
              <a:ext cx="616535" cy="616535"/>
            </a:xfrm>
            <a:prstGeom prst="rect">
              <a:avLst/>
            </a:prstGeom>
            <a:solidFill>
              <a:srgbClr val="7C7A85"/>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b="1" dirty="0">
                  <a:solidFill>
                    <a:schemeClr val="bg1"/>
                  </a:solidFill>
                  <a:latin typeface="微软雅黑" panose="020B0503020204020204" charset="-122"/>
                  <a:ea typeface="微软雅黑" panose="020B0503020204020204" charset="-122"/>
                  <a:cs typeface="Times New Roman" panose="02020603050405020304" pitchFamily="18" charset="0"/>
                </a:rPr>
                <a:t>4</a:t>
              </a:r>
              <a:endParaRPr lang="zh-CN" altLang="en-US" sz="2800" b="1"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cxnSp>
          <p:nvCxnSpPr>
            <p:cNvPr id="30" name="直接连接符 29"/>
            <p:cNvCxnSpPr/>
            <p:nvPr/>
          </p:nvCxnSpPr>
          <p:spPr>
            <a:xfrm>
              <a:off x="6308850" y="4625940"/>
              <a:ext cx="0" cy="616535"/>
            </a:xfrm>
            <a:prstGeom prst="line">
              <a:avLst/>
            </a:prstGeom>
            <a:ln w="63500" cmpd="thinThick">
              <a:solidFill>
                <a:srgbClr val="7C7A85"/>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5371968" y="4627166"/>
              <a:ext cx="4983126" cy="616535"/>
            </a:xfrm>
            <a:prstGeom prst="rect">
              <a:avLst/>
            </a:prstGeom>
            <a:noFill/>
            <a:ln>
              <a:solidFill>
                <a:srgbClr val="7C7A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grpSp>
      <p:sp>
        <p:nvSpPr>
          <p:cNvPr id="35" name="MH_Others_1"/>
          <p:cNvSpPr txBox="1"/>
          <p:nvPr>
            <p:custDataLst>
              <p:tags r:id="rId8"/>
            </p:custDataLst>
          </p:nvPr>
        </p:nvSpPr>
        <p:spPr>
          <a:xfrm>
            <a:off x="1367651" y="1409530"/>
            <a:ext cx="3597380" cy="1062743"/>
          </a:xfrm>
          <a:prstGeom prst="rect">
            <a:avLst/>
          </a:prstGeom>
          <a:noFill/>
        </p:spPr>
        <p:txBody>
          <a:bodyPr wrap="square" lIns="0" tIns="0" rIns="0" bIns="0" rtlCol="0" anchor="ctr" anchorCtr="0">
            <a:noAutofit/>
          </a:bodyPr>
          <a:lstStyle/>
          <a:p>
            <a:pPr algn="ctr"/>
            <a:r>
              <a:rPr lang="zh-CN" altLang="en-US" sz="8000" b="1" dirty="0">
                <a:solidFill>
                  <a:srgbClr val="185C99"/>
                </a:solidFill>
                <a:latin typeface="微软雅黑" panose="020B0503020204020204" charset="-122"/>
                <a:ea typeface="微软雅黑" panose="020B0503020204020204" charset="-122"/>
              </a:rPr>
              <a:t>目录</a:t>
            </a:r>
            <a:endParaRPr lang="zh-CN" altLang="en-US" sz="8000" b="1" dirty="0">
              <a:solidFill>
                <a:srgbClr val="185C99"/>
              </a:solidFill>
              <a:latin typeface="微软雅黑" panose="020B0503020204020204" charset="-122"/>
              <a:ea typeface="微软雅黑" panose="020B0503020204020204" charset="-122"/>
            </a:endParaRPr>
          </a:p>
        </p:txBody>
      </p:sp>
      <p:sp>
        <p:nvSpPr>
          <p:cNvPr id="36" name="MH_Others_2"/>
          <p:cNvSpPr txBox="1"/>
          <p:nvPr>
            <p:custDataLst>
              <p:tags r:id="rId9"/>
            </p:custDataLst>
          </p:nvPr>
        </p:nvSpPr>
        <p:spPr>
          <a:xfrm>
            <a:off x="2233690" y="2650286"/>
            <a:ext cx="3395916" cy="460375"/>
          </a:xfrm>
          <a:prstGeom prst="rect">
            <a:avLst/>
          </a:prstGeom>
          <a:noFill/>
        </p:spPr>
        <p:txBody>
          <a:bodyPr wrap="square">
            <a:spAutoFit/>
          </a:bodyPr>
          <a:lstStyle/>
          <a:p>
            <a:pPr algn="ctr">
              <a:defRPr/>
            </a:pPr>
            <a:r>
              <a:rPr lang="en-US" altLang="zh-CN" sz="2400" spc="378" dirty="0">
                <a:solidFill>
                  <a:srgbClr val="D2C4BB"/>
                </a:solidFill>
                <a:latin typeface="微软雅黑" panose="020B0503020204020204" charset="-122"/>
                <a:ea typeface="微软雅黑" panose="020B0503020204020204" charset="-122"/>
              </a:rPr>
              <a:t>CONTENTS</a:t>
            </a:r>
            <a:endParaRPr lang="zh-CN" altLang="en-US" sz="2400" spc="378" dirty="0">
              <a:solidFill>
                <a:srgbClr val="D2C4BB"/>
              </a:solidFill>
              <a:latin typeface="微软雅黑" panose="020B0503020204020204" charset="-122"/>
              <a:ea typeface="微软雅黑" panose="020B0503020204020204" charset="-122"/>
            </a:endParaRPr>
          </a:p>
        </p:txBody>
      </p:sp>
      <p:pic>
        <p:nvPicPr>
          <p:cNvPr id="37" name="图片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786329" y="303291"/>
            <a:ext cx="1841433" cy="552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screen"/>
          <a:stretch>
            <a:fillRect/>
          </a:stretch>
        </p:blipFill>
        <p:spPr>
          <a:xfrm>
            <a:off x="400526" y="225201"/>
            <a:ext cx="11391285" cy="6407598"/>
          </a:xfrm>
          <a:prstGeom prst="rect">
            <a:avLst/>
          </a:prstGeom>
          <a:effectLst>
            <a:outerShdw blurRad="190500" sx="102000" sy="102000" algn="ctr" rotWithShape="0">
              <a:prstClr val="black">
                <a:alpha val="30000"/>
              </a:prstClr>
            </a:outerShdw>
          </a:effectLst>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74" y="2799789"/>
            <a:ext cx="6073259" cy="4192926"/>
          </a:xfrm>
          <a:prstGeom prst="rect">
            <a:avLst/>
          </a:prstGeom>
        </p:spPr>
      </p:pic>
      <p:pic>
        <p:nvPicPr>
          <p:cNvPr id="18" name="图片 17"/>
          <p:cNvPicPr>
            <a:picLocks noChangeAspect="1"/>
          </p:cNvPicPr>
          <p:nvPr/>
        </p:nvPicPr>
        <p:blipFill>
          <a:blip r:embed="rId3" cstate="screen"/>
          <a:stretch>
            <a:fillRect/>
          </a:stretch>
        </p:blipFill>
        <p:spPr>
          <a:xfrm>
            <a:off x="400526" y="225201"/>
            <a:ext cx="11391285" cy="4895678"/>
          </a:xfrm>
          <a:prstGeom prst="rect">
            <a:avLst/>
          </a:prstGeom>
        </p:spPr>
      </p:pic>
      <p:sp>
        <p:nvSpPr>
          <p:cNvPr id="50" name="折角形 1"/>
          <p:cNvSpPr/>
          <p:nvPr/>
        </p:nvSpPr>
        <p:spPr>
          <a:xfrm>
            <a:off x="2882085" y="3111515"/>
            <a:ext cx="6486526" cy="2234565"/>
          </a:xfrm>
          <a:prstGeom prst="foldedCorner">
            <a:avLst/>
          </a:prstGeom>
          <a:noFill/>
          <a:ln w="28575">
            <a:solidFill>
              <a:srgbClr val="185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51" name="文本框 50"/>
          <p:cNvSpPr txBox="1"/>
          <p:nvPr/>
        </p:nvSpPr>
        <p:spPr>
          <a:xfrm>
            <a:off x="3193235" y="3567445"/>
            <a:ext cx="1576070" cy="1322070"/>
          </a:xfrm>
          <a:prstGeom prst="rect">
            <a:avLst/>
          </a:prstGeom>
          <a:noFill/>
        </p:spPr>
        <p:txBody>
          <a:bodyPr wrap="square" rtlCol="0">
            <a:spAutoFit/>
          </a:bodyPr>
          <a:lstStyle/>
          <a:p>
            <a:pPr algn="r"/>
            <a:r>
              <a:rPr lang="en-US" altLang="zh-CN" sz="8000" dirty="0">
                <a:solidFill>
                  <a:srgbClr val="185C99"/>
                </a:solidFill>
                <a:latin typeface="Segoe Print" panose="02000600000000000000" charset="0"/>
              </a:rPr>
              <a:t>1</a:t>
            </a:r>
            <a:endParaRPr lang="en-US" altLang="zh-CN" sz="8000" dirty="0">
              <a:solidFill>
                <a:srgbClr val="185C99"/>
              </a:solidFill>
              <a:latin typeface="Segoe Print" panose="02000600000000000000" charset="0"/>
            </a:endParaRPr>
          </a:p>
        </p:txBody>
      </p:sp>
      <p:cxnSp>
        <p:nvCxnSpPr>
          <p:cNvPr id="52" name="直接连接符 51"/>
          <p:cNvCxnSpPr/>
          <p:nvPr/>
        </p:nvCxnSpPr>
        <p:spPr>
          <a:xfrm>
            <a:off x="4926785" y="3653806"/>
            <a:ext cx="0" cy="1151255"/>
          </a:xfrm>
          <a:prstGeom prst="line">
            <a:avLst/>
          </a:prstGeom>
          <a:ln w="12700">
            <a:solidFill>
              <a:srgbClr val="497EAC"/>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5217795" y="3653790"/>
            <a:ext cx="3469005" cy="521970"/>
          </a:xfrm>
          <a:prstGeom prst="rect">
            <a:avLst/>
          </a:prstGeom>
          <a:noFill/>
        </p:spPr>
        <p:txBody>
          <a:bodyPr wrap="square" rtlCol="0">
            <a:spAutoFit/>
          </a:bodyPr>
          <a:lstStyle/>
          <a:p>
            <a:r>
              <a:rPr lang="zh-CN" altLang="en-US" sz="2800" b="1" dirty="0">
                <a:solidFill>
                  <a:srgbClr val="185C99"/>
                </a:solidFill>
                <a:latin typeface="微软雅黑" panose="020B0503020204020204" charset="-122"/>
                <a:ea typeface="微软雅黑" panose="020B0503020204020204" charset="-122"/>
                <a:sym typeface="+mn-ea"/>
              </a:rPr>
              <a:t>神经机器翻译</a:t>
            </a:r>
            <a:r>
              <a:rPr lang="en-US" altLang="zh-CN" sz="2800" b="1" dirty="0">
                <a:solidFill>
                  <a:srgbClr val="185C99"/>
                </a:solidFill>
                <a:latin typeface="微软雅黑" panose="020B0503020204020204" charset="-122"/>
                <a:ea typeface="微软雅黑" panose="020B0503020204020204" charset="-122"/>
                <a:sym typeface="+mn-ea"/>
              </a:rPr>
              <a:t>NMT</a:t>
            </a:r>
            <a:endParaRPr lang="en-US" altLang="zh-CN" sz="2800" b="1" dirty="0">
              <a:solidFill>
                <a:srgbClr val="185C99"/>
              </a:solidFill>
              <a:latin typeface="微软雅黑" panose="020B0503020204020204" charset="-122"/>
              <a:ea typeface="微软雅黑" panose="020B0503020204020204" charset="-122"/>
              <a:sym typeface="+mn-ea"/>
            </a:endParaRPr>
          </a:p>
        </p:txBody>
      </p:sp>
      <p:pic>
        <p:nvPicPr>
          <p:cNvPr id="14" name="图片 1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786329" y="303291"/>
            <a:ext cx="1841433" cy="552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screen"/>
          <a:stretch>
            <a:fillRect/>
          </a:stretch>
        </p:blipFill>
        <p:spPr>
          <a:xfrm>
            <a:off x="400526" y="225201"/>
            <a:ext cx="11391285" cy="6407598"/>
          </a:xfrm>
          <a:prstGeom prst="rect">
            <a:avLst/>
          </a:prstGeom>
          <a:effectLst>
            <a:outerShdw blurRad="190500" sx="102000" sy="102000" algn="ctr" rotWithShape="0">
              <a:prstClr val="black">
                <a:alpha val="30000"/>
              </a:prstClr>
            </a:outerShdw>
          </a:effectLst>
        </p:spPr>
      </p:pic>
      <p:pic>
        <p:nvPicPr>
          <p:cNvPr id="11" name="图片 10"/>
          <p:cNvPicPr>
            <a:picLocks noChangeAspect="1"/>
          </p:cNvPicPr>
          <p:nvPr/>
        </p:nvPicPr>
        <p:blipFill>
          <a:blip r:embed="rId2" cstate="screen"/>
          <a:stretch>
            <a:fillRect/>
          </a:stretch>
        </p:blipFill>
        <p:spPr>
          <a:xfrm rot="10800000">
            <a:off x="400524" y="225200"/>
            <a:ext cx="1845008" cy="1013050"/>
          </a:xfrm>
          <a:prstGeom prst="rect">
            <a:avLst/>
          </a:prstGeom>
        </p:spPr>
      </p:pic>
      <p:sp>
        <p:nvSpPr>
          <p:cNvPr id="12" name="文本框 11"/>
          <p:cNvSpPr txBox="1"/>
          <p:nvPr/>
        </p:nvSpPr>
        <p:spPr>
          <a:xfrm>
            <a:off x="1357019" y="295138"/>
            <a:ext cx="888514" cy="769620"/>
          </a:xfrm>
          <a:prstGeom prst="rect">
            <a:avLst/>
          </a:prstGeom>
          <a:noFill/>
        </p:spPr>
        <p:txBody>
          <a:bodyPr wrap="square" rtlCol="0">
            <a:spAutoFit/>
          </a:bodyPr>
          <a:lstStyle/>
          <a:p>
            <a:pPr algn="r"/>
            <a:r>
              <a:rPr lang="en-US" altLang="zh-CN" sz="4405" dirty="0">
                <a:solidFill>
                  <a:srgbClr val="185C99"/>
                </a:solidFill>
                <a:latin typeface="Segoe Print" panose="02000600000000000000" charset="0"/>
              </a:rPr>
              <a:t>1</a:t>
            </a:r>
            <a:endParaRPr lang="en-US" altLang="zh-CN" sz="4405" dirty="0">
              <a:solidFill>
                <a:srgbClr val="185C99"/>
              </a:solidFill>
              <a:latin typeface="Segoe Print" panose="02000600000000000000" charset="0"/>
            </a:endParaRPr>
          </a:p>
        </p:txBody>
      </p:sp>
      <p:sp>
        <p:nvSpPr>
          <p:cNvPr id="30" name="Rectangle 43"/>
          <p:cNvSpPr/>
          <p:nvPr/>
        </p:nvSpPr>
        <p:spPr>
          <a:xfrm>
            <a:off x="6325870" y="855980"/>
            <a:ext cx="5120640" cy="5631180"/>
          </a:xfrm>
          <a:prstGeom prst="rect">
            <a:avLst/>
          </a:prstGeom>
        </p:spPr>
        <p:txBody>
          <a:bodyPr wrap="square">
            <a:spAutoFit/>
          </a:bodyPr>
          <a:lstStyle/>
          <a:p>
            <a:pPr algn="just">
              <a:lnSpc>
                <a:spcPct val="100000"/>
              </a:lnSpc>
            </a:pPr>
            <a:r>
              <a:rPr lang="zh-CN" altLang="en-US" sz="2400" dirty="0">
                <a:solidFill>
                  <a:srgbClr val="445469"/>
                </a:solidFill>
                <a:latin typeface="微软雅黑" panose="020B0503020204020204" charset="-122"/>
                <a:ea typeface="微软雅黑" panose="020B0503020204020204" charset="-122"/>
              </a:rPr>
              <a:t>在过去的几年里神经机器翻译（NMT）在过去的几年里取得了迅速的发展从赶上统计机器翻译（SMT）到在很多语言方面的表现都以很大的优势超过了统计机器翻译。在传统的NMT模型中，编码器首先将源序列转换为中间向量隐藏序列，解码器逐字生成目标序列。</a:t>
            </a:r>
            <a:endParaRPr lang="zh-CN" altLang="en-US" sz="2400" dirty="0">
              <a:solidFill>
                <a:srgbClr val="445469"/>
              </a:solidFill>
              <a:latin typeface="微软雅黑" panose="020B0503020204020204" charset="-122"/>
              <a:ea typeface="微软雅黑" panose="020B0503020204020204" charset="-122"/>
            </a:endParaRPr>
          </a:p>
          <a:p>
            <a:pPr algn="just">
              <a:lnSpc>
                <a:spcPct val="100000"/>
              </a:lnSpc>
            </a:pPr>
            <a:r>
              <a:rPr lang="zh-CN" altLang="en-US" sz="2400" dirty="0">
                <a:solidFill>
                  <a:srgbClr val="445469"/>
                </a:solidFill>
                <a:latin typeface="微软雅黑" panose="020B0503020204020204" charset="-122"/>
                <a:ea typeface="微软雅黑" panose="020B0503020204020204" charset="-122"/>
              </a:rPr>
              <a:t>由于自回归结构，NMT系统通常存在着所谓的曝光误差问题。在推理过程中，之前真正的目标令牌不可用，并且被模型本身所生成的令牌所取代。因此，早期犯得错误会误导后续的翻译，产生带有包含好的前缀和坏的后缀且令人不满意的翻译。</a:t>
            </a:r>
            <a:endParaRPr lang="zh-CN" altLang="en-US" sz="2400" dirty="0">
              <a:solidFill>
                <a:srgbClr val="445469"/>
              </a:solidFill>
              <a:latin typeface="微软雅黑" panose="020B0503020204020204" charset="-122"/>
              <a:ea typeface="微软雅黑" panose="020B0503020204020204" charset="-122"/>
            </a:endParaRPr>
          </a:p>
        </p:txBody>
      </p:sp>
      <p:pic>
        <p:nvPicPr>
          <p:cNvPr id="46" name="图片占位符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274508" y="5042949"/>
            <a:ext cx="1363444" cy="894407"/>
          </a:xfrm>
          <a:prstGeom prst="rect">
            <a:avLst/>
          </a:prstGeom>
          <a:ln>
            <a:noFill/>
          </a:ln>
          <a:effectLst>
            <a:outerShdw blurRad="292100" dist="139700" dir="2700000" algn="tl" rotWithShape="0">
              <a:srgbClr val="333333">
                <a:alpha val="65000"/>
              </a:srgbClr>
            </a:outerShdw>
          </a:effectLst>
        </p:spPr>
      </p:pic>
      <p:pic>
        <p:nvPicPr>
          <p:cNvPr id="47" name="图片占位符 1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167997" y="3305091"/>
            <a:ext cx="3452069" cy="2304256"/>
          </a:xfrm>
          <a:prstGeom prst="rect">
            <a:avLst/>
          </a:prstGeom>
          <a:ln>
            <a:noFill/>
          </a:ln>
          <a:effectLst>
            <a:outerShdw blurRad="292100" dist="139700" dir="2700000" algn="tl" rotWithShape="0">
              <a:srgbClr val="333333">
                <a:alpha val="65000"/>
              </a:srgbClr>
            </a:outerShdw>
          </a:effectLst>
        </p:spPr>
      </p:pic>
      <p:pic>
        <p:nvPicPr>
          <p:cNvPr id="48" name="图片占位符 1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3644371" y="1987716"/>
            <a:ext cx="2555059" cy="15969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6329" y="303291"/>
            <a:ext cx="1841433" cy="552430"/>
          </a:xfrm>
          <a:prstGeom prst="rect">
            <a:avLst/>
          </a:prstGeom>
        </p:spPr>
      </p:pic>
      <p:sp>
        <p:nvSpPr>
          <p:cNvPr id="2" name="矩形 1"/>
          <p:cNvSpPr/>
          <p:nvPr/>
        </p:nvSpPr>
        <p:spPr>
          <a:xfrm>
            <a:off x="2466340" y="408305"/>
            <a:ext cx="4319270" cy="829945"/>
          </a:xfrm>
          <a:prstGeom prst="rect">
            <a:avLst/>
          </a:prstGeom>
          <a:noFill/>
          <a:ln>
            <a:noFill/>
          </a:ln>
        </p:spPr>
        <p:txBody>
          <a:bodyPr wrap="square" rtlCol="0" anchor="t">
            <a:spAutoFit/>
          </a:bodyPr>
          <a:p>
            <a:pPr algn="l"/>
            <a:r>
              <a:rPr lang="zh-CN" altLang="en-US" sz="2400" dirty="0">
                <a:solidFill>
                  <a:srgbClr val="185C99"/>
                </a:solidFill>
                <a:latin typeface="微软雅黑" panose="020B0503020204020204" charset="-122"/>
                <a:ea typeface="微软雅黑" panose="020B0503020204020204" charset="-122"/>
                <a:sym typeface="+mn-ea"/>
              </a:rPr>
              <a:t>神经机器翻译</a:t>
            </a:r>
            <a:r>
              <a:rPr lang="en-US" altLang="zh-CN" sz="2400" dirty="0">
                <a:solidFill>
                  <a:srgbClr val="185C99"/>
                </a:solidFill>
                <a:latin typeface="微软雅黑" panose="020B0503020204020204" charset="-122"/>
                <a:ea typeface="微软雅黑" panose="020B0503020204020204" charset="-122"/>
                <a:sym typeface="+mn-ea"/>
              </a:rPr>
              <a:t>NMT</a:t>
            </a:r>
            <a:r>
              <a:rPr lang="zh-CN" altLang="en-US" sz="2400" dirty="0">
                <a:solidFill>
                  <a:srgbClr val="185C99"/>
                </a:solidFill>
                <a:latin typeface="微软雅黑" panose="020B0503020204020204" charset="-122"/>
                <a:ea typeface="微软雅黑" panose="020B0503020204020204" charset="-122"/>
                <a:sym typeface="+mn-ea"/>
              </a:rPr>
              <a:t>的发展</a:t>
            </a:r>
            <a:endParaRPr lang="en-US" altLang="zh-CN" sz="2400" dirty="0">
              <a:solidFill>
                <a:srgbClr val="185C99"/>
              </a:solidFill>
              <a:latin typeface="微软雅黑" panose="020B0503020204020204" charset="-122"/>
              <a:ea typeface="微软雅黑" panose="020B0503020204020204" charset="-122"/>
              <a:sym typeface="+mn-ea"/>
            </a:endParaRPr>
          </a:p>
          <a:p>
            <a:pPr algn="ctr"/>
            <a:endParaRPr lang="en-US" altLang="zh-CN" sz="2400" b="1">
              <a:ln/>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0">
        <p:checker/>
      </p:transition>
    </mc:Choice>
    <mc:Fallback>
      <p:transition spd="slow" advClick="0" advTm="0">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screen"/>
          <a:stretch>
            <a:fillRect/>
          </a:stretch>
        </p:blipFill>
        <p:spPr>
          <a:xfrm>
            <a:off x="400526" y="225201"/>
            <a:ext cx="11391285" cy="6407598"/>
          </a:xfrm>
          <a:prstGeom prst="rect">
            <a:avLst/>
          </a:prstGeom>
          <a:effectLst>
            <a:outerShdw blurRad="190500" sx="102000" sy="102000" algn="ctr" rotWithShape="0">
              <a:prstClr val="black">
                <a:alpha val="30000"/>
              </a:prstClr>
            </a:outerShdw>
          </a:effectLst>
        </p:spPr>
      </p:pic>
      <p:pic>
        <p:nvPicPr>
          <p:cNvPr id="11" name="图片 10"/>
          <p:cNvPicPr>
            <a:picLocks noChangeAspect="1"/>
          </p:cNvPicPr>
          <p:nvPr/>
        </p:nvPicPr>
        <p:blipFill>
          <a:blip r:embed="rId2" cstate="screen"/>
          <a:stretch>
            <a:fillRect/>
          </a:stretch>
        </p:blipFill>
        <p:spPr>
          <a:xfrm rot="10800000">
            <a:off x="400524" y="225200"/>
            <a:ext cx="1845008" cy="1013050"/>
          </a:xfrm>
          <a:prstGeom prst="rect">
            <a:avLst/>
          </a:prstGeom>
        </p:spPr>
      </p:pic>
      <p:sp>
        <p:nvSpPr>
          <p:cNvPr id="12" name="文本框 11"/>
          <p:cNvSpPr txBox="1"/>
          <p:nvPr/>
        </p:nvSpPr>
        <p:spPr>
          <a:xfrm>
            <a:off x="1357019" y="295138"/>
            <a:ext cx="888514" cy="769620"/>
          </a:xfrm>
          <a:prstGeom prst="rect">
            <a:avLst/>
          </a:prstGeom>
          <a:noFill/>
        </p:spPr>
        <p:txBody>
          <a:bodyPr wrap="square" rtlCol="0">
            <a:spAutoFit/>
          </a:bodyPr>
          <a:lstStyle/>
          <a:p>
            <a:pPr algn="r"/>
            <a:r>
              <a:rPr lang="en-US" altLang="zh-CN" sz="4405" dirty="0">
                <a:solidFill>
                  <a:srgbClr val="185C99"/>
                </a:solidFill>
                <a:latin typeface="Segoe Print" panose="02000600000000000000" charset="0"/>
              </a:rPr>
              <a:t>1</a:t>
            </a:r>
            <a:endParaRPr lang="en-US" altLang="zh-CN" sz="4405" dirty="0">
              <a:solidFill>
                <a:srgbClr val="185C99"/>
              </a:solidFill>
              <a:latin typeface="Segoe Print" panose="02000600000000000000" charset="0"/>
            </a:endParaRPr>
          </a:p>
        </p:txBody>
      </p:sp>
      <p:sp>
        <p:nvSpPr>
          <p:cNvPr id="13" name="文本框 12"/>
          <p:cNvSpPr txBox="1"/>
          <p:nvPr/>
        </p:nvSpPr>
        <p:spPr>
          <a:xfrm>
            <a:off x="2245360" y="495935"/>
            <a:ext cx="3386455" cy="460375"/>
          </a:xfrm>
          <a:prstGeom prst="rect">
            <a:avLst/>
          </a:prstGeom>
          <a:noFill/>
        </p:spPr>
        <p:txBody>
          <a:bodyPr wrap="square" rtlCol="0">
            <a:spAutoFit/>
          </a:bodyPr>
          <a:lstStyle/>
          <a:p>
            <a:r>
              <a:rPr lang="zh-CN" altLang="en-US" sz="2400" dirty="0">
                <a:solidFill>
                  <a:srgbClr val="185C99"/>
                </a:solidFill>
                <a:latin typeface="微软雅黑" panose="020B0503020204020204" charset="-122"/>
                <a:ea typeface="微软雅黑" panose="020B0503020204020204" charset="-122"/>
                <a:sym typeface="+mn-ea"/>
              </a:rPr>
              <a:t>神经机器翻译</a:t>
            </a:r>
            <a:r>
              <a:rPr lang="en-US" altLang="zh-CN" sz="2400" dirty="0">
                <a:solidFill>
                  <a:srgbClr val="185C99"/>
                </a:solidFill>
                <a:latin typeface="微软雅黑" panose="020B0503020204020204" charset="-122"/>
                <a:ea typeface="微软雅黑" panose="020B0503020204020204" charset="-122"/>
                <a:sym typeface="+mn-ea"/>
              </a:rPr>
              <a:t>NMT</a:t>
            </a:r>
            <a:endParaRPr lang="en-US" altLang="zh-CN" sz="2400" dirty="0">
              <a:solidFill>
                <a:srgbClr val="185C99"/>
              </a:solidFill>
              <a:latin typeface="微软雅黑" panose="020B0503020204020204" charset="-122"/>
              <a:ea typeface="微软雅黑" panose="020B0503020204020204" charset="-122"/>
              <a:sym typeface="+mn-ea"/>
            </a:endParaRPr>
          </a:p>
        </p:txBody>
      </p:sp>
      <p:pic>
        <p:nvPicPr>
          <p:cNvPr id="18"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4860" y="2078990"/>
            <a:ext cx="4464685" cy="2921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6393815" y="2874645"/>
            <a:ext cx="1503045" cy="1542415"/>
            <a:chOff x="5092700" y="2955925"/>
            <a:chExt cx="1643063" cy="1641475"/>
          </a:xfrm>
        </p:grpSpPr>
        <p:sp>
          <p:nvSpPr>
            <p:cNvPr id="20" name="Oval 47"/>
            <p:cNvSpPr>
              <a:spLocks noChangeArrowheads="1"/>
            </p:cNvSpPr>
            <p:nvPr/>
          </p:nvSpPr>
          <p:spPr bwMode="auto">
            <a:xfrm>
              <a:off x="5092700" y="2955925"/>
              <a:ext cx="1643063" cy="1641475"/>
            </a:xfrm>
            <a:prstGeom prst="ellipse">
              <a:avLst/>
            </a:prstGeom>
            <a:solidFill>
              <a:srgbClr val="409CC3"/>
            </a:solidFill>
            <a:ln>
              <a:noFill/>
            </a:ln>
          </p:spPr>
          <p:txBody>
            <a:bodyPr anchor="ctr"/>
            <a:lstStyle>
              <a:lvl1pPr>
                <a:defRPr>
                  <a:solidFill>
                    <a:schemeClr val="tx1"/>
                  </a:solidFill>
                  <a:latin typeface="Calibri" charset="0"/>
                  <a:ea typeface="宋体" panose="02010600030101010101" pitchFamily="2" charset="-122"/>
                </a:defRPr>
              </a:lvl1pPr>
              <a:lvl2pPr marL="742950" indent="-285750">
                <a:defRPr>
                  <a:solidFill>
                    <a:schemeClr val="tx1"/>
                  </a:solidFill>
                  <a:latin typeface="Calibri" charset="0"/>
                  <a:ea typeface="宋体" panose="02010600030101010101" pitchFamily="2" charset="-122"/>
                </a:defRPr>
              </a:lvl2pPr>
              <a:lvl3pPr marL="1143000" indent="-228600">
                <a:defRPr>
                  <a:solidFill>
                    <a:schemeClr val="tx1"/>
                  </a:solidFill>
                  <a:latin typeface="Calibri" charset="0"/>
                  <a:ea typeface="宋体" panose="02010600030101010101" pitchFamily="2" charset="-122"/>
                </a:defRPr>
              </a:lvl3pPr>
              <a:lvl4pPr marL="1600200" indent="-228600">
                <a:defRPr>
                  <a:solidFill>
                    <a:schemeClr val="tx1"/>
                  </a:solidFill>
                  <a:latin typeface="Calibri" charset="0"/>
                  <a:ea typeface="宋体" panose="02010600030101010101" pitchFamily="2" charset="-122"/>
                </a:defRPr>
              </a:lvl4pPr>
              <a:lvl5pPr marL="2057400" indent="-228600">
                <a:defRPr>
                  <a:solidFill>
                    <a:schemeClr val="tx1"/>
                  </a:solidFill>
                  <a:latin typeface="Calibri"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gn="ctr" eaLnBrk="1" hangingPunct="1"/>
              <a:endParaRPr lang="en-US" altLang="zh-CN" sz="1700">
                <a:solidFill>
                  <a:srgbClr val="FFFFFF"/>
                </a:solidFill>
                <a:latin typeface="Segoe UI" panose="020B0502040204020203" charset="0"/>
              </a:endParaRPr>
            </a:p>
          </p:txBody>
        </p:sp>
        <p:sp>
          <p:nvSpPr>
            <p:cNvPr id="21" name="Freeform 122"/>
            <p:cNvSpPr/>
            <p:nvPr/>
          </p:nvSpPr>
          <p:spPr bwMode="auto">
            <a:xfrm>
              <a:off x="5630863" y="3508375"/>
              <a:ext cx="569912" cy="569913"/>
            </a:xfrm>
            <a:custGeom>
              <a:avLst/>
              <a:gdLst>
                <a:gd name="T0" fmla="*/ 2147483647 w 290"/>
                <a:gd name="T1" fmla="*/ 2147483647 h 290"/>
                <a:gd name="T2" fmla="*/ 2147483647 w 290"/>
                <a:gd name="T3" fmla="*/ 2147483647 h 290"/>
                <a:gd name="T4" fmla="*/ 2147483647 w 290"/>
                <a:gd name="T5" fmla="*/ 2147483647 h 290"/>
                <a:gd name="T6" fmla="*/ 2147483647 w 290"/>
                <a:gd name="T7" fmla="*/ 2147483647 h 290"/>
                <a:gd name="T8" fmla="*/ 2147483647 w 290"/>
                <a:gd name="T9" fmla="*/ 2147483647 h 290"/>
                <a:gd name="T10" fmla="*/ 2147483647 w 290"/>
                <a:gd name="T11" fmla="*/ 2147483647 h 290"/>
                <a:gd name="T12" fmla="*/ 2147483647 w 290"/>
                <a:gd name="T13" fmla="*/ 2147483647 h 290"/>
                <a:gd name="T14" fmla="*/ 2147483647 w 290"/>
                <a:gd name="T15" fmla="*/ 2147483647 h 290"/>
                <a:gd name="T16" fmla="*/ 2147483647 w 290"/>
                <a:gd name="T17" fmla="*/ 2147483647 h 290"/>
                <a:gd name="T18" fmla="*/ 2147483647 w 290"/>
                <a:gd name="T19" fmla="*/ 2147483647 h 290"/>
                <a:gd name="T20" fmla="*/ 2147483647 w 290"/>
                <a:gd name="T21" fmla="*/ 2147483647 h 290"/>
                <a:gd name="T22" fmla="*/ 2147483647 w 290"/>
                <a:gd name="T23" fmla="*/ 2147483647 h 290"/>
                <a:gd name="T24" fmla="*/ 2147483647 w 290"/>
                <a:gd name="T25" fmla="*/ 2147483647 h 290"/>
                <a:gd name="T26" fmla="*/ 2147483647 w 290"/>
                <a:gd name="T27" fmla="*/ 2147483647 h 290"/>
                <a:gd name="T28" fmla="*/ 2147483647 w 290"/>
                <a:gd name="T29" fmla="*/ 2147483647 h 290"/>
                <a:gd name="T30" fmla="*/ 2147483647 w 290"/>
                <a:gd name="T31" fmla="*/ 2147483647 h 290"/>
                <a:gd name="T32" fmla="*/ 2147483647 w 290"/>
                <a:gd name="T33" fmla="*/ 2147483647 h 290"/>
                <a:gd name="T34" fmla="*/ 2147483647 w 290"/>
                <a:gd name="T35" fmla="*/ 2147483647 h 290"/>
                <a:gd name="T36" fmla="*/ 2147483647 w 290"/>
                <a:gd name="T37" fmla="*/ 2147483647 h 2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90" h="290">
                  <a:moveTo>
                    <a:pt x="268" y="181"/>
                  </a:moveTo>
                  <a:cubicBezTo>
                    <a:pt x="217" y="186"/>
                    <a:pt x="217" y="186"/>
                    <a:pt x="217" y="186"/>
                  </a:cubicBezTo>
                  <a:cubicBezTo>
                    <a:pt x="159" y="127"/>
                    <a:pt x="159" y="127"/>
                    <a:pt x="159" y="127"/>
                  </a:cubicBezTo>
                  <a:cubicBezTo>
                    <a:pt x="287" y="50"/>
                    <a:pt x="287" y="50"/>
                    <a:pt x="287" y="50"/>
                  </a:cubicBezTo>
                  <a:cubicBezTo>
                    <a:pt x="265" y="28"/>
                    <a:pt x="265" y="28"/>
                    <a:pt x="265" y="28"/>
                  </a:cubicBezTo>
                  <a:cubicBezTo>
                    <a:pt x="101" y="70"/>
                    <a:pt x="101" y="70"/>
                    <a:pt x="101" y="70"/>
                  </a:cubicBezTo>
                  <a:cubicBezTo>
                    <a:pt x="41" y="9"/>
                    <a:pt x="41" y="9"/>
                    <a:pt x="41" y="9"/>
                  </a:cubicBezTo>
                  <a:cubicBezTo>
                    <a:pt x="32" y="0"/>
                    <a:pt x="18" y="0"/>
                    <a:pt x="9" y="9"/>
                  </a:cubicBezTo>
                  <a:cubicBezTo>
                    <a:pt x="0" y="18"/>
                    <a:pt x="0" y="32"/>
                    <a:pt x="9" y="41"/>
                  </a:cubicBezTo>
                  <a:cubicBezTo>
                    <a:pt x="70" y="101"/>
                    <a:pt x="70" y="101"/>
                    <a:pt x="70" y="101"/>
                  </a:cubicBezTo>
                  <a:cubicBezTo>
                    <a:pt x="28" y="265"/>
                    <a:pt x="28" y="265"/>
                    <a:pt x="28" y="265"/>
                  </a:cubicBezTo>
                  <a:cubicBezTo>
                    <a:pt x="50" y="287"/>
                    <a:pt x="50" y="287"/>
                    <a:pt x="50" y="287"/>
                  </a:cubicBezTo>
                  <a:cubicBezTo>
                    <a:pt x="127" y="159"/>
                    <a:pt x="127" y="159"/>
                    <a:pt x="127" y="159"/>
                  </a:cubicBezTo>
                  <a:cubicBezTo>
                    <a:pt x="185" y="217"/>
                    <a:pt x="185" y="217"/>
                    <a:pt x="185" y="217"/>
                  </a:cubicBezTo>
                  <a:cubicBezTo>
                    <a:pt x="181" y="269"/>
                    <a:pt x="181" y="269"/>
                    <a:pt x="181" y="269"/>
                  </a:cubicBezTo>
                  <a:cubicBezTo>
                    <a:pt x="203" y="290"/>
                    <a:pt x="203" y="290"/>
                    <a:pt x="203" y="290"/>
                  </a:cubicBezTo>
                  <a:cubicBezTo>
                    <a:pt x="234" y="234"/>
                    <a:pt x="234" y="234"/>
                    <a:pt x="234" y="234"/>
                  </a:cubicBezTo>
                  <a:cubicBezTo>
                    <a:pt x="290" y="203"/>
                    <a:pt x="290" y="203"/>
                    <a:pt x="290" y="203"/>
                  </a:cubicBezTo>
                  <a:lnTo>
                    <a:pt x="268" y="18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700"/>
            </a:p>
          </p:txBody>
        </p:sp>
      </p:grpSp>
      <p:sp>
        <p:nvSpPr>
          <p:cNvPr id="22" name="矩形 6"/>
          <p:cNvSpPr>
            <a:spLocks noChangeArrowheads="1"/>
          </p:cNvSpPr>
          <p:nvPr/>
        </p:nvSpPr>
        <p:spPr bwMode="auto">
          <a:xfrm>
            <a:off x="675005" y="1064895"/>
            <a:ext cx="5718810" cy="553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charset="0"/>
                <a:ea typeface="宋体" panose="02010600030101010101" pitchFamily="2" charset="-122"/>
              </a:defRPr>
            </a:lvl1pPr>
            <a:lvl2pPr marL="742950" indent="-285750" defTabSz="1216025">
              <a:defRPr>
                <a:solidFill>
                  <a:schemeClr val="tx1"/>
                </a:solidFill>
                <a:latin typeface="Calibri" charset="0"/>
                <a:ea typeface="宋体" panose="02010600030101010101" pitchFamily="2" charset="-122"/>
              </a:defRPr>
            </a:lvl2pPr>
            <a:lvl3pPr marL="1143000" indent="-228600" defTabSz="1216025">
              <a:defRPr>
                <a:solidFill>
                  <a:schemeClr val="tx1"/>
                </a:solidFill>
                <a:latin typeface="Calibri" charset="0"/>
                <a:ea typeface="宋体" panose="02010600030101010101" pitchFamily="2" charset="-122"/>
              </a:defRPr>
            </a:lvl3pPr>
            <a:lvl4pPr marL="1600200" indent="-228600" defTabSz="1216025">
              <a:defRPr>
                <a:solidFill>
                  <a:schemeClr val="tx1"/>
                </a:solidFill>
                <a:latin typeface="Calibri" charset="0"/>
                <a:ea typeface="宋体" panose="02010600030101010101" pitchFamily="2" charset="-122"/>
              </a:defRPr>
            </a:lvl4pPr>
            <a:lvl5pPr marL="2057400" indent="-228600" defTabSz="1216025">
              <a:defRPr>
                <a:solidFill>
                  <a:schemeClr val="tx1"/>
                </a:solidFill>
                <a:latin typeface="Calibri"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nSpc>
                <a:spcPct val="100000"/>
              </a:lnSpc>
            </a:pPr>
            <a:r>
              <a:rPr lang="zh-CN" altLang="en-US" sz="2400" dirty="0">
                <a:solidFill>
                  <a:srgbClr val="445469"/>
                </a:solidFill>
                <a:latin typeface="微软雅黑" panose="020B0503020204020204" charset="-122"/>
                <a:ea typeface="微软雅黑" panose="020B0503020204020204" charset="-122"/>
              </a:rPr>
              <a:t>神经机器翻译(NMT)是一个端到端的框架，这个框架通过给定源句x = (x1, x2, ... , xT )和目标翻译y = (y1, y2, ... , yT′) 直接建模出对应的条件概率P（y|x）。在实践中，NMT经常通过编解码结构来实现。编码器读取源句x，并使用神经网络将其转换为中间隐藏向量h=(h1、h2、...、hT)序列。解码器通过给定隐藏状态h，与另一个联合学习语言和对齐模型的神经网络生成目标翻译y。神经网络的结构首先采用递归神经网络或其变体-门控循环单元以及长期短期记忆网络。最近，提出了两种额外的体系结构，它不仅改进了并行化，而且改进了最先进的结果：完全卷积模型和自注意变压器。</a:t>
            </a:r>
            <a:endParaRPr lang="zh-CN" altLang="en-US" sz="2400" dirty="0">
              <a:solidFill>
                <a:srgbClr val="445469"/>
              </a:solidFill>
              <a:latin typeface="微软雅黑" panose="020B0503020204020204" charset="-122"/>
              <a:ea typeface="微软雅黑" panose="020B0503020204020204" charset="-122"/>
            </a:endParaRPr>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86329" y="303291"/>
            <a:ext cx="1841433" cy="552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screen"/>
          <a:stretch>
            <a:fillRect/>
          </a:stretch>
        </p:blipFill>
        <p:spPr>
          <a:xfrm>
            <a:off x="400526" y="225201"/>
            <a:ext cx="11391285" cy="6407598"/>
          </a:xfrm>
          <a:prstGeom prst="rect">
            <a:avLst/>
          </a:prstGeom>
          <a:effectLst>
            <a:outerShdw blurRad="190500" sx="102000" sy="102000" algn="ctr" rotWithShape="0">
              <a:prstClr val="black">
                <a:alpha val="30000"/>
              </a:prstClr>
            </a:outerShdw>
          </a:effectLst>
        </p:spPr>
      </p:pic>
      <p:pic>
        <p:nvPicPr>
          <p:cNvPr id="11" name="图片 10"/>
          <p:cNvPicPr>
            <a:picLocks noChangeAspect="1"/>
          </p:cNvPicPr>
          <p:nvPr/>
        </p:nvPicPr>
        <p:blipFill>
          <a:blip r:embed="rId2" cstate="screen"/>
          <a:stretch>
            <a:fillRect/>
          </a:stretch>
        </p:blipFill>
        <p:spPr>
          <a:xfrm rot="10800000">
            <a:off x="400524" y="225200"/>
            <a:ext cx="1845008" cy="1013050"/>
          </a:xfrm>
          <a:prstGeom prst="rect">
            <a:avLst/>
          </a:prstGeom>
        </p:spPr>
      </p:pic>
      <p:sp>
        <p:nvSpPr>
          <p:cNvPr id="12" name="文本框 11"/>
          <p:cNvSpPr txBox="1"/>
          <p:nvPr/>
        </p:nvSpPr>
        <p:spPr>
          <a:xfrm>
            <a:off x="1357019" y="295138"/>
            <a:ext cx="888514" cy="769620"/>
          </a:xfrm>
          <a:prstGeom prst="rect">
            <a:avLst/>
          </a:prstGeom>
          <a:noFill/>
        </p:spPr>
        <p:txBody>
          <a:bodyPr wrap="square" rtlCol="0">
            <a:spAutoFit/>
          </a:bodyPr>
          <a:lstStyle/>
          <a:p>
            <a:pPr algn="r"/>
            <a:r>
              <a:rPr lang="en-US" altLang="zh-CN" sz="4405" dirty="0">
                <a:solidFill>
                  <a:srgbClr val="185C99"/>
                </a:solidFill>
                <a:latin typeface="Segoe Print" panose="02000600000000000000" charset="0"/>
              </a:rPr>
              <a:t>1</a:t>
            </a:r>
            <a:endParaRPr lang="en-US" altLang="zh-CN" sz="4405" dirty="0">
              <a:solidFill>
                <a:srgbClr val="185C99"/>
              </a:solidFill>
              <a:latin typeface="Segoe Print" panose="02000600000000000000" charset="0"/>
            </a:endParaRPr>
          </a:p>
        </p:txBody>
      </p:sp>
      <p:grpSp>
        <p:nvGrpSpPr>
          <p:cNvPr id="3" name="组合 2"/>
          <p:cNvGrpSpPr/>
          <p:nvPr/>
        </p:nvGrpSpPr>
        <p:grpSpPr>
          <a:xfrm>
            <a:off x="754371" y="1238418"/>
            <a:ext cx="10672763" cy="5256530"/>
            <a:chOff x="787858" y="2086143"/>
            <a:chExt cx="10672763" cy="5256530"/>
          </a:xfrm>
        </p:grpSpPr>
        <p:sp>
          <p:nvSpPr>
            <p:cNvPr id="18" name="Rounded Rectangle 34"/>
            <p:cNvSpPr>
              <a:spLocks noChangeArrowheads="1"/>
            </p:cNvSpPr>
            <p:nvPr/>
          </p:nvSpPr>
          <p:spPr bwMode="auto">
            <a:xfrm>
              <a:off x="787858" y="2086143"/>
              <a:ext cx="2365375" cy="5220970"/>
            </a:xfrm>
            <a:prstGeom prst="roundRect">
              <a:avLst>
                <a:gd name="adj" fmla="val 5884"/>
              </a:avLst>
            </a:prstGeom>
            <a:noFill/>
            <a:ln w="12700">
              <a:solidFill>
                <a:srgbClr val="ADBACA"/>
              </a:solidFill>
              <a:round/>
            </a:ln>
            <a:extLst>
              <a:ext uri="{909E8E84-426E-40DD-AFC4-6F175D3DCCD1}">
                <a14:hiddenFill xmlns:a14="http://schemas.microsoft.com/office/drawing/2010/main">
                  <a:solidFill>
                    <a:srgbClr val="FFFFFF"/>
                  </a:solidFill>
                </a14:hiddenFill>
              </a:ext>
            </a:extLst>
          </p:spPr>
          <p:txBody>
            <a:bodyPr anchor="ctr"/>
            <a:lstStyle>
              <a:lvl1pPr defTabSz="608330">
                <a:defRPr>
                  <a:solidFill>
                    <a:schemeClr val="tx1"/>
                  </a:solidFill>
                  <a:latin typeface="Calibri" charset="0"/>
                  <a:ea typeface="宋体" panose="02010600030101010101" pitchFamily="2" charset="-122"/>
                </a:defRPr>
              </a:lvl1pPr>
              <a:lvl2pPr marL="742950" indent="-285750" defTabSz="608330">
                <a:defRPr>
                  <a:solidFill>
                    <a:schemeClr val="tx1"/>
                  </a:solidFill>
                  <a:latin typeface="Calibri" charset="0"/>
                  <a:ea typeface="宋体" panose="02010600030101010101" pitchFamily="2" charset="-122"/>
                </a:defRPr>
              </a:lvl2pPr>
              <a:lvl3pPr marL="1143000" indent="-228600" defTabSz="608330">
                <a:defRPr>
                  <a:solidFill>
                    <a:schemeClr val="tx1"/>
                  </a:solidFill>
                  <a:latin typeface="Calibri" charset="0"/>
                  <a:ea typeface="宋体" panose="02010600030101010101" pitchFamily="2" charset="-122"/>
                </a:defRPr>
              </a:lvl3pPr>
              <a:lvl4pPr marL="1600200" indent="-228600" defTabSz="608330">
                <a:defRPr>
                  <a:solidFill>
                    <a:schemeClr val="tx1"/>
                  </a:solidFill>
                  <a:latin typeface="Calibri" charset="0"/>
                  <a:ea typeface="宋体" panose="02010600030101010101" pitchFamily="2" charset="-122"/>
                </a:defRPr>
              </a:lvl4pPr>
              <a:lvl5pPr marL="2057400" indent="-228600" defTabSz="608330">
                <a:defRPr>
                  <a:solidFill>
                    <a:schemeClr val="tx1"/>
                  </a:solidFill>
                  <a:latin typeface="Calibri" charset="0"/>
                  <a:ea typeface="宋体" panose="02010600030101010101" pitchFamily="2" charset="-122"/>
                </a:defRPr>
              </a:lvl5pPr>
              <a:lvl6pPr marL="25146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gn="ctr" eaLnBrk="1" hangingPunct="1"/>
              <a:endParaRPr lang="en-US" altLang="zh-CN" sz="3100">
                <a:solidFill>
                  <a:srgbClr val="FFFFFF"/>
                </a:solidFill>
                <a:latin typeface="Segoe Print" panose="02000600000000000000" charset="0"/>
              </a:endParaRPr>
            </a:p>
          </p:txBody>
        </p:sp>
        <p:sp>
          <p:nvSpPr>
            <p:cNvPr id="20" name="Rounded Rectangle 35"/>
            <p:cNvSpPr>
              <a:spLocks noChangeAspect="1" noChangeArrowheads="1"/>
            </p:cNvSpPr>
            <p:nvPr/>
          </p:nvSpPr>
          <p:spPr bwMode="auto">
            <a:xfrm>
              <a:off x="1499058" y="2416343"/>
              <a:ext cx="842963" cy="844550"/>
            </a:xfrm>
            <a:prstGeom prst="roundRect">
              <a:avLst>
                <a:gd name="adj" fmla="val 5884"/>
              </a:avLst>
            </a:prstGeom>
            <a:solidFill>
              <a:srgbClr val="D2C4BB"/>
            </a:solidFill>
            <a:ln>
              <a:noFill/>
            </a:ln>
          </p:spPr>
          <p:txBody>
            <a:bodyPr anchor="ctr"/>
            <a:lstStyle>
              <a:lvl1pPr defTabSz="608330">
                <a:defRPr>
                  <a:solidFill>
                    <a:schemeClr val="tx1"/>
                  </a:solidFill>
                  <a:latin typeface="Calibri" charset="0"/>
                  <a:ea typeface="宋体" panose="02010600030101010101" pitchFamily="2" charset="-122"/>
                </a:defRPr>
              </a:lvl1pPr>
              <a:lvl2pPr marL="742950" indent="-285750" defTabSz="608330">
                <a:defRPr>
                  <a:solidFill>
                    <a:schemeClr val="tx1"/>
                  </a:solidFill>
                  <a:latin typeface="Calibri" charset="0"/>
                  <a:ea typeface="宋体" panose="02010600030101010101" pitchFamily="2" charset="-122"/>
                </a:defRPr>
              </a:lvl2pPr>
              <a:lvl3pPr marL="1143000" indent="-228600" defTabSz="608330">
                <a:defRPr>
                  <a:solidFill>
                    <a:schemeClr val="tx1"/>
                  </a:solidFill>
                  <a:latin typeface="Calibri" charset="0"/>
                  <a:ea typeface="宋体" panose="02010600030101010101" pitchFamily="2" charset="-122"/>
                </a:defRPr>
              </a:lvl3pPr>
              <a:lvl4pPr marL="1600200" indent="-228600" defTabSz="608330">
                <a:defRPr>
                  <a:solidFill>
                    <a:schemeClr val="tx1"/>
                  </a:solidFill>
                  <a:latin typeface="Calibri" charset="0"/>
                  <a:ea typeface="宋体" panose="02010600030101010101" pitchFamily="2" charset="-122"/>
                </a:defRPr>
              </a:lvl4pPr>
              <a:lvl5pPr marL="2057400" indent="-228600" defTabSz="608330">
                <a:defRPr>
                  <a:solidFill>
                    <a:schemeClr val="tx1"/>
                  </a:solidFill>
                  <a:latin typeface="Calibri" charset="0"/>
                  <a:ea typeface="宋体" panose="02010600030101010101" pitchFamily="2" charset="-122"/>
                </a:defRPr>
              </a:lvl5pPr>
              <a:lvl6pPr marL="25146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gn="ctr" eaLnBrk="1" hangingPunct="1"/>
              <a:endParaRPr lang="en-US" altLang="zh-CN" sz="3100">
                <a:solidFill>
                  <a:srgbClr val="FFFFFF"/>
                </a:solidFill>
                <a:latin typeface="Segoe Print" panose="02000600000000000000" charset="0"/>
              </a:endParaRPr>
            </a:p>
          </p:txBody>
        </p:sp>
        <p:sp>
          <p:nvSpPr>
            <p:cNvPr id="24" name="Rounded Rectangle 53"/>
            <p:cNvSpPr>
              <a:spLocks noChangeArrowheads="1"/>
            </p:cNvSpPr>
            <p:nvPr/>
          </p:nvSpPr>
          <p:spPr bwMode="auto">
            <a:xfrm>
              <a:off x="3572333" y="2086143"/>
              <a:ext cx="2364105" cy="5220335"/>
            </a:xfrm>
            <a:prstGeom prst="roundRect">
              <a:avLst>
                <a:gd name="adj" fmla="val 5884"/>
              </a:avLst>
            </a:prstGeom>
            <a:noFill/>
            <a:ln w="12700">
              <a:solidFill>
                <a:srgbClr val="ADBACA"/>
              </a:solidFill>
              <a:round/>
            </a:ln>
            <a:extLst>
              <a:ext uri="{909E8E84-426E-40DD-AFC4-6F175D3DCCD1}">
                <a14:hiddenFill xmlns:a14="http://schemas.microsoft.com/office/drawing/2010/main">
                  <a:solidFill>
                    <a:srgbClr val="FFFFFF"/>
                  </a:solidFill>
                </a14:hiddenFill>
              </a:ext>
            </a:extLst>
          </p:spPr>
          <p:txBody>
            <a:bodyPr anchor="ctr"/>
            <a:lstStyle>
              <a:lvl1pPr defTabSz="608330">
                <a:defRPr>
                  <a:solidFill>
                    <a:schemeClr val="tx1"/>
                  </a:solidFill>
                  <a:latin typeface="Calibri" charset="0"/>
                  <a:ea typeface="宋体" panose="02010600030101010101" pitchFamily="2" charset="-122"/>
                </a:defRPr>
              </a:lvl1pPr>
              <a:lvl2pPr marL="742950" indent="-285750" defTabSz="608330">
                <a:defRPr>
                  <a:solidFill>
                    <a:schemeClr val="tx1"/>
                  </a:solidFill>
                  <a:latin typeface="Calibri" charset="0"/>
                  <a:ea typeface="宋体" panose="02010600030101010101" pitchFamily="2" charset="-122"/>
                </a:defRPr>
              </a:lvl2pPr>
              <a:lvl3pPr marL="1143000" indent="-228600" defTabSz="608330">
                <a:defRPr>
                  <a:solidFill>
                    <a:schemeClr val="tx1"/>
                  </a:solidFill>
                  <a:latin typeface="Calibri" charset="0"/>
                  <a:ea typeface="宋体" panose="02010600030101010101" pitchFamily="2" charset="-122"/>
                </a:defRPr>
              </a:lvl3pPr>
              <a:lvl4pPr marL="1600200" indent="-228600" defTabSz="608330">
                <a:defRPr>
                  <a:solidFill>
                    <a:schemeClr val="tx1"/>
                  </a:solidFill>
                  <a:latin typeface="Calibri" charset="0"/>
                  <a:ea typeface="宋体" panose="02010600030101010101" pitchFamily="2" charset="-122"/>
                </a:defRPr>
              </a:lvl4pPr>
              <a:lvl5pPr marL="2057400" indent="-228600" defTabSz="608330">
                <a:defRPr>
                  <a:solidFill>
                    <a:schemeClr val="tx1"/>
                  </a:solidFill>
                  <a:latin typeface="Calibri" charset="0"/>
                  <a:ea typeface="宋体" panose="02010600030101010101" pitchFamily="2" charset="-122"/>
                </a:defRPr>
              </a:lvl5pPr>
              <a:lvl6pPr marL="25146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gn="ctr" eaLnBrk="1" hangingPunct="1"/>
              <a:endParaRPr lang="en-US" altLang="zh-CN" sz="3100">
                <a:solidFill>
                  <a:srgbClr val="FFFFFF"/>
                </a:solidFill>
                <a:latin typeface="Segoe Print" panose="02000600000000000000" charset="0"/>
              </a:endParaRPr>
            </a:p>
          </p:txBody>
        </p:sp>
        <p:sp>
          <p:nvSpPr>
            <p:cNvPr id="25" name="Rounded Rectangle 54"/>
            <p:cNvSpPr>
              <a:spLocks noChangeArrowheads="1"/>
            </p:cNvSpPr>
            <p:nvPr/>
          </p:nvSpPr>
          <p:spPr bwMode="auto">
            <a:xfrm>
              <a:off x="6311088" y="2086143"/>
              <a:ext cx="2365375" cy="5220335"/>
            </a:xfrm>
            <a:prstGeom prst="roundRect">
              <a:avLst>
                <a:gd name="adj" fmla="val 5884"/>
              </a:avLst>
            </a:prstGeom>
            <a:noFill/>
            <a:ln w="12700">
              <a:solidFill>
                <a:srgbClr val="ADBACA"/>
              </a:solidFill>
              <a:round/>
            </a:ln>
            <a:extLst>
              <a:ext uri="{909E8E84-426E-40DD-AFC4-6F175D3DCCD1}">
                <a14:hiddenFill xmlns:a14="http://schemas.microsoft.com/office/drawing/2010/main">
                  <a:solidFill>
                    <a:srgbClr val="FFFFFF"/>
                  </a:solidFill>
                </a14:hiddenFill>
              </a:ext>
            </a:extLst>
          </p:spPr>
          <p:txBody>
            <a:bodyPr anchor="ctr"/>
            <a:lstStyle>
              <a:lvl1pPr defTabSz="608330">
                <a:defRPr>
                  <a:solidFill>
                    <a:schemeClr val="tx1"/>
                  </a:solidFill>
                  <a:latin typeface="Calibri" charset="0"/>
                  <a:ea typeface="宋体" panose="02010600030101010101" pitchFamily="2" charset="-122"/>
                </a:defRPr>
              </a:lvl1pPr>
              <a:lvl2pPr marL="742950" indent="-285750" defTabSz="608330">
                <a:defRPr>
                  <a:solidFill>
                    <a:schemeClr val="tx1"/>
                  </a:solidFill>
                  <a:latin typeface="Calibri" charset="0"/>
                  <a:ea typeface="宋体" panose="02010600030101010101" pitchFamily="2" charset="-122"/>
                </a:defRPr>
              </a:lvl2pPr>
              <a:lvl3pPr marL="1143000" indent="-228600" defTabSz="608330">
                <a:defRPr>
                  <a:solidFill>
                    <a:schemeClr val="tx1"/>
                  </a:solidFill>
                  <a:latin typeface="Calibri" charset="0"/>
                  <a:ea typeface="宋体" panose="02010600030101010101" pitchFamily="2" charset="-122"/>
                </a:defRPr>
              </a:lvl3pPr>
              <a:lvl4pPr marL="1600200" indent="-228600" defTabSz="608330">
                <a:defRPr>
                  <a:solidFill>
                    <a:schemeClr val="tx1"/>
                  </a:solidFill>
                  <a:latin typeface="Calibri" charset="0"/>
                  <a:ea typeface="宋体" panose="02010600030101010101" pitchFamily="2" charset="-122"/>
                </a:defRPr>
              </a:lvl4pPr>
              <a:lvl5pPr marL="2057400" indent="-228600" defTabSz="608330">
                <a:defRPr>
                  <a:solidFill>
                    <a:schemeClr val="tx1"/>
                  </a:solidFill>
                  <a:latin typeface="Calibri" charset="0"/>
                  <a:ea typeface="宋体" panose="02010600030101010101" pitchFamily="2" charset="-122"/>
                </a:defRPr>
              </a:lvl5pPr>
              <a:lvl6pPr marL="25146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gn="ctr" eaLnBrk="1" hangingPunct="1"/>
              <a:endParaRPr lang="en-US" altLang="zh-CN" sz="3100">
                <a:solidFill>
                  <a:srgbClr val="FFFFFF"/>
                </a:solidFill>
                <a:latin typeface="Segoe Print" panose="02000600000000000000" charset="0"/>
              </a:endParaRPr>
            </a:p>
          </p:txBody>
        </p:sp>
        <p:sp>
          <p:nvSpPr>
            <p:cNvPr id="26" name="Rounded Rectangle 55"/>
            <p:cNvSpPr>
              <a:spLocks noChangeArrowheads="1"/>
            </p:cNvSpPr>
            <p:nvPr/>
          </p:nvSpPr>
          <p:spPr bwMode="auto">
            <a:xfrm>
              <a:off x="9095246" y="2086143"/>
              <a:ext cx="2365375" cy="3417887"/>
            </a:xfrm>
            <a:prstGeom prst="roundRect">
              <a:avLst>
                <a:gd name="adj" fmla="val 5884"/>
              </a:avLst>
            </a:prstGeom>
            <a:noFill/>
            <a:ln w="12700">
              <a:solidFill>
                <a:srgbClr val="ADBACA"/>
              </a:solidFill>
              <a:round/>
            </a:ln>
            <a:extLst>
              <a:ext uri="{909E8E84-426E-40DD-AFC4-6F175D3DCCD1}">
                <a14:hiddenFill xmlns:a14="http://schemas.microsoft.com/office/drawing/2010/main">
                  <a:solidFill>
                    <a:srgbClr val="FFFFFF"/>
                  </a:solidFill>
                </a14:hiddenFill>
              </a:ext>
            </a:extLst>
          </p:spPr>
          <p:txBody>
            <a:bodyPr anchor="ctr"/>
            <a:lstStyle>
              <a:lvl1pPr defTabSz="608330">
                <a:defRPr>
                  <a:solidFill>
                    <a:schemeClr val="tx1"/>
                  </a:solidFill>
                  <a:latin typeface="Calibri" charset="0"/>
                  <a:ea typeface="宋体" panose="02010600030101010101" pitchFamily="2" charset="-122"/>
                </a:defRPr>
              </a:lvl1pPr>
              <a:lvl2pPr marL="742950" indent="-285750" defTabSz="608330">
                <a:defRPr>
                  <a:solidFill>
                    <a:schemeClr val="tx1"/>
                  </a:solidFill>
                  <a:latin typeface="Calibri" charset="0"/>
                  <a:ea typeface="宋体" panose="02010600030101010101" pitchFamily="2" charset="-122"/>
                </a:defRPr>
              </a:lvl2pPr>
              <a:lvl3pPr marL="1143000" indent="-228600" defTabSz="608330">
                <a:defRPr>
                  <a:solidFill>
                    <a:schemeClr val="tx1"/>
                  </a:solidFill>
                  <a:latin typeface="Calibri" charset="0"/>
                  <a:ea typeface="宋体" panose="02010600030101010101" pitchFamily="2" charset="-122"/>
                </a:defRPr>
              </a:lvl3pPr>
              <a:lvl4pPr marL="1600200" indent="-228600" defTabSz="608330">
                <a:defRPr>
                  <a:solidFill>
                    <a:schemeClr val="tx1"/>
                  </a:solidFill>
                  <a:latin typeface="Calibri" charset="0"/>
                  <a:ea typeface="宋体" panose="02010600030101010101" pitchFamily="2" charset="-122"/>
                </a:defRPr>
              </a:lvl4pPr>
              <a:lvl5pPr marL="2057400" indent="-228600" defTabSz="608330">
                <a:defRPr>
                  <a:solidFill>
                    <a:schemeClr val="tx1"/>
                  </a:solidFill>
                  <a:latin typeface="Calibri" charset="0"/>
                  <a:ea typeface="宋体" panose="02010600030101010101" pitchFamily="2" charset="-122"/>
                </a:defRPr>
              </a:lvl5pPr>
              <a:lvl6pPr marL="25146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gn="ctr" eaLnBrk="1" hangingPunct="1"/>
              <a:endParaRPr lang="en-US" altLang="zh-CN" sz="3100">
                <a:solidFill>
                  <a:srgbClr val="FFFFFF"/>
                </a:solidFill>
                <a:latin typeface="Segoe Print" panose="02000600000000000000" charset="0"/>
              </a:endParaRPr>
            </a:p>
          </p:txBody>
        </p:sp>
        <p:sp>
          <p:nvSpPr>
            <p:cNvPr id="28" name="Freeform 252"/>
            <p:cNvSpPr>
              <a:spLocks noEditPoints="1"/>
            </p:cNvSpPr>
            <p:nvPr/>
          </p:nvSpPr>
          <p:spPr bwMode="auto">
            <a:xfrm>
              <a:off x="1692733" y="2632243"/>
              <a:ext cx="455613" cy="431800"/>
            </a:xfrm>
            <a:custGeom>
              <a:avLst/>
              <a:gdLst>
                <a:gd name="T0" fmla="*/ 2147483647 w 301"/>
                <a:gd name="T1" fmla="*/ 2147483647 h 285"/>
                <a:gd name="T2" fmla="*/ 2147483647 w 301"/>
                <a:gd name="T3" fmla="*/ 2147483647 h 285"/>
                <a:gd name="T4" fmla="*/ 2147483647 w 301"/>
                <a:gd name="T5" fmla="*/ 2147483647 h 285"/>
                <a:gd name="T6" fmla="*/ 2147483647 w 301"/>
                <a:gd name="T7" fmla="*/ 2147483647 h 285"/>
                <a:gd name="T8" fmla="*/ 2147483647 w 301"/>
                <a:gd name="T9" fmla="*/ 2147483647 h 285"/>
                <a:gd name="T10" fmla="*/ 2147483647 w 301"/>
                <a:gd name="T11" fmla="*/ 2147483647 h 285"/>
                <a:gd name="T12" fmla="*/ 2147483647 w 301"/>
                <a:gd name="T13" fmla="*/ 2147483647 h 285"/>
                <a:gd name="T14" fmla="*/ 2147483647 w 301"/>
                <a:gd name="T15" fmla="*/ 2147483647 h 285"/>
                <a:gd name="T16" fmla="*/ 2147483647 w 301"/>
                <a:gd name="T17" fmla="*/ 2147483647 h 285"/>
                <a:gd name="T18" fmla="*/ 2147483647 w 301"/>
                <a:gd name="T19" fmla="*/ 2147483647 h 285"/>
                <a:gd name="T20" fmla="*/ 2147483647 w 301"/>
                <a:gd name="T21" fmla="*/ 2147483647 h 285"/>
                <a:gd name="T22" fmla="*/ 2147483647 w 301"/>
                <a:gd name="T23" fmla="*/ 2147483647 h 285"/>
                <a:gd name="T24" fmla="*/ 2147483647 w 301"/>
                <a:gd name="T25" fmla="*/ 2147483647 h 285"/>
                <a:gd name="T26" fmla="*/ 2147483647 w 301"/>
                <a:gd name="T27" fmla="*/ 2147483647 h 285"/>
                <a:gd name="T28" fmla="*/ 2147483647 w 301"/>
                <a:gd name="T29" fmla="*/ 2147483647 h 285"/>
                <a:gd name="T30" fmla="*/ 2147483647 w 301"/>
                <a:gd name="T31" fmla="*/ 2147483647 h 285"/>
                <a:gd name="T32" fmla="*/ 2147483647 w 301"/>
                <a:gd name="T33" fmla="*/ 2147483647 h 285"/>
                <a:gd name="T34" fmla="*/ 2147483647 w 301"/>
                <a:gd name="T35" fmla="*/ 2147483647 h 285"/>
                <a:gd name="T36" fmla="*/ 2147483647 w 301"/>
                <a:gd name="T37" fmla="*/ 2147483647 h 285"/>
                <a:gd name="T38" fmla="*/ 2147483647 w 301"/>
                <a:gd name="T39" fmla="*/ 2147483647 h 285"/>
                <a:gd name="T40" fmla="*/ 2147483647 w 301"/>
                <a:gd name="T41" fmla="*/ 2147483647 h 285"/>
                <a:gd name="T42" fmla="*/ 2147483647 w 301"/>
                <a:gd name="T43" fmla="*/ 2147483647 h 285"/>
                <a:gd name="T44" fmla="*/ 2147483647 w 301"/>
                <a:gd name="T45" fmla="*/ 2147483647 h 2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1" h="285">
                  <a:moveTo>
                    <a:pt x="294" y="107"/>
                  </a:moveTo>
                  <a:cubicBezTo>
                    <a:pt x="286" y="44"/>
                    <a:pt x="216" y="0"/>
                    <a:pt x="137" y="9"/>
                  </a:cubicBezTo>
                  <a:cubicBezTo>
                    <a:pt x="58" y="18"/>
                    <a:pt x="0" y="76"/>
                    <a:pt x="7" y="139"/>
                  </a:cubicBezTo>
                  <a:cubicBezTo>
                    <a:pt x="11" y="172"/>
                    <a:pt x="33" y="200"/>
                    <a:pt x="64" y="218"/>
                  </a:cubicBezTo>
                  <a:cubicBezTo>
                    <a:pt x="65" y="232"/>
                    <a:pt x="60" y="250"/>
                    <a:pt x="36" y="268"/>
                  </a:cubicBezTo>
                  <a:cubicBezTo>
                    <a:pt x="26" y="275"/>
                    <a:pt x="76" y="285"/>
                    <a:pt x="122" y="237"/>
                  </a:cubicBezTo>
                  <a:cubicBezTo>
                    <a:pt x="136" y="238"/>
                    <a:pt x="150" y="239"/>
                    <a:pt x="164" y="237"/>
                  </a:cubicBezTo>
                  <a:cubicBezTo>
                    <a:pt x="243" y="228"/>
                    <a:pt x="301" y="170"/>
                    <a:pt x="294" y="107"/>
                  </a:cubicBezTo>
                  <a:close/>
                  <a:moveTo>
                    <a:pt x="80" y="143"/>
                  </a:moveTo>
                  <a:cubicBezTo>
                    <a:pt x="69" y="143"/>
                    <a:pt x="60" y="134"/>
                    <a:pt x="60" y="123"/>
                  </a:cubicBezTo>
                  <a:cubicBezTo>
                    <a:pt x="60" y="112"/>
                    <a:pt x="69" y="103"/>
                    <a:pt x="80" y="103"/>
                  </a:cubicBezTo>
                  <a:cubicBezTo>
                    <a:pt x="91" y="103"/>
                    <a:pt x="100" y="112"/>
                    <a:pt x="100" y="123"/>
                  </a:cubicBezTo>
                  <a:cubicBezTo>
                    <a:pt x="100" y="134"/>
                    <a:pt x="91" y="143"/>
                    <a:pt x="80" y="143"/>
                  </a:cubicBezTo>
                  <a:close/>
                  <a:moveTo>
                    <a:pt x="151" y="143"/>
                  </a:moveTo>
                  <a:cubicBezTo>
                    <a:pt x="140" y="143"/>
                    <a:pt x="131" y="134"/>
                    <a:pt x="131" y="123"/>
                  </a:cubicBezTo>
                  <a:cubicBezTo>
                    <a:pt x="131" y="112"/>
                    <a:pt x="140" y="103"/>
                    <a:pt x="151" y="103"/>
                  </a:cubicBezTo>
                  <a:cubicBezTo>
                    <a:pt x="163" y="103"/>
                    <a:pt x="172" y="112"/>
                    <a:pt x="172" y="123"/>
                  </a:cubicBezTo>
                  <a:cubicBezTo>
                    <a:pt x="172" y="134"/>
                    <a:pt x="163" y="143"/>
                    <a:pt x="151" y="143"/>
                  </a:cubicBezTo>
                  <a:close/>
                  <a:moveTo>
                    <a:pt x="223" y="143"/>
                  </a:moveTo>
                  <a:cubicBezTo>
                    <a:pt x="212" y="143"/>
                    <a:pt x="203" y="134"/>
                    <a:pt x="203" y="123"/>
                  </a:cubicBezTo>
                  <a:cubicBezTo>
                    <a:pt x="203" y="112"/>
                    <a:pt x="212" y="103"/>
                    <a:pt x="223" y="103"/>
                  </a:cubicBezTo>
                  <a:cubicBezTo>
                    <a:pt x="234" y="103"/>
                    <a:pt x="243" y="112"/>
                    <a:pt x="243" y="123"/>
                  </a:cubicBezTo>
                  <a:cubicBezTo>
                    <a:pt x="243" y="134"/>
                    <a:pt x="234" y="143"/>
                    <a:pt x="223" y="14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700"/>
            </a:p>
          </p:txBody>
        </p:sp>
        <p:sp>
          <p:nvSpPr>
            <p:cNvPr id="30" name="TextBox 13"/>
            <p:cNvSpPr txBox="1">
              <a:spLocks noChangeArrowheads="1"/>
            </p:cNvSpPr>
            <p:nvPr/>
          </p:nvSpPr>
          <p:spPr bwMode="auto">
            <a:xfrm>
              <a:off x="787858" y="3464728"/>
              <a:ext cx="2365375" cy="360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charset="0"/>
                  <a:ea typeface="宋体" panose="02010600030101010101" pitchFamily="2" charset="-122"/>
                </a:defRPr>
              </a:lvl1pPr>
              <a:lvl2pPr marL="742950" indent="-285750" defTabSz="1216025">
                <a:defRPr>
                  <a:solidFill>
                    <a:schemeClr val="tx1"/>
                  </a:solidFill>
                  <a:latin typeface="Calibri" charset="0"/>
                  <a:ea typeface="宋体" panose="02010600030101010101" pitchFamily="2" charset="-122"/>
                </a:defRPr>
              </a:lvl2pPr>
              <a:lvl3pPr marL="1143000" indent="-228600" defTabSz="1216025">
                <a:defRPr>
                  <a:solidFill>
                    <a:schemeClr val="tx1"/>
                  </a:solidFill>
                  <a:latin typeface="Calibri" charset="0"/>
                  <a:ea typeface="宋体" panose="02010600030101010101" pitchFamily="2" charset="-122"/>
                </a:defRPr>
              </a:lvl3pPr>
              <a:lvl4pPr marL="1600200" indent="-228600" defTabSz="1216025">
                <a:defRPr>
                  <a:solidFill>
                    <a:schemeClr val="tx1"/>
                  </a:solidFill>
                  <a:latin typeface="Calibri" charset="0"/>
                  <a:ea typeface="宋体" panose="02010600030101010101" pitchFamily="2" charset="-122"/>
                </a:defRPr>
              </a:lvl4pPr>
              <a:lvl5pPr marL="2057400" indent="-228600" defTabSz="1216025">
                <a:defRPr>
                  <a:solidFill>
                    <a:schemeClr val="tx1"/>
                  </a:solidFill>
                  <a:latin typeface="Calibri"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gn="just">
                <a:lnSpc>
                  <a:spcPct val="100000"/>
                </a:lnSpc>
              </a:pPr>
              <a:r>
                <a:rPr lang="zh-CN" altLang="en-US" dirty="0">
                  <a:solidFill>
                    <a:srgbClr val="445469"/>
                  </a:solidFill>
                  <a:latin typeface="微软雅黑" panose="020B0503020204020204" charset="-122"/>
                  <a:ea typeface="微软雅黑" panose="020B0503020204020204" charset="-122"/>
                  <a:sym typeface="+mn-ea"/>
                </a:rPr>
                <a:t>为了解决这个问题，一项研究试图减少测试与推理之间的不一致性以便在给出不正确的先前预测时提高健壮性，例如设计序列级目标或采用强化学习方法。另一项研究试图利用互补的NMT模型，该模型采取从右向左生成目标词以区分不满意的翻译结果和L2R模型生成的n-最佳列表。</a:t>
              </a:r>
              <a:endParaRPr lang="zh-CN" altLang="en-US" dirty="0">
                <a:solidFill>
                  <a:srgbClr val="445469"/>
                </a:solidFill>
                <a:latin typeface="微软雅黑" panose="020B0503020204020204" charset="-122"/>
                <a:ea typeface="微软雅黑" panose="020B0503020204020204" charset="-122"/>
                <a:sym typeface="Arial" panose="020B0604020202020204" pitchFamily="34" charset="0"/>
              </a:endParaRPr>
            </a:p>
          </p:txBody>
        </p:sp>
        <p:sp>
          <p:nvSpPr>
            <p:cNvPr id="32" name="TextBox 13"/>
            <p:cNvSpPr txBox="1">
              <a:spLocks noChangeArrowheads="1"/>
            </p:cNvSpPr>
            <p:nvPr/>
          </p:nvSpPr>
          <p:spPr bwMode="auto">
            <a:xfrm>
              <a:off x="3572968" y="3464093"/>
              <a:ext cx="2363470" cy="387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charset="0"/>
                  <a:ea typeface="宋体" panose="02010600030101010101" pitchFamily="2" charset="-122"/>
                </a:defRPr>
              </a:lvl1pPr>
              <a:lvl2pPr marL="742950" indent="-285750" defTabSz="1216025">
                <a:defRPr>
                  <a:solidFill>
                    <a:schemeClr val="tx1"/>
                  </a:solidFill>
                  <a:latin typeface="Calibri" charset="0"/>
                  <a:ea typeface="宋体" panose="02010600030101010101" pitchFamily="2" charset="-122"/>
                </a:defRPr>
              </a:lvl2pPr>
              <a:lvl3pPr marL="1143000" indent="-228600" defTabSz="1216025">
                <a:defRPr>
                  <a:solidFill>
                    <a:schemeClr val="tx1"/>
                  </a:solidFill>
                  <a:latin typeface="Calibri" charset="0"/>
                  <a:ea typeface="宋体" panose="02010600030101010101" pitchFamily="2" charset="-122"/>
                </a:defRPr>
              </a:lvl3pPr>
              <a:lvl4pPr marL="1600200" indent="-228600" defTabSz="1216025">
                <a:defRPr>
                  <a:solidFill>
                    <a:schemeClr val="tx1"/>
                  </a:solidFill>
                  <a:latin typeface="Calibri" charset="0"/>
                  <a:ea typeface="宋体" panose="02010600030101010101" pitchFamily="2" charset="-122"/>
                </a:defRPr>
              </a:lvl4pPr>
              <a:lvl5pPr marL="2057400" indent="-228600" defTabSz="1216025">
                <a:defRPr>
                  <a:solidFill>
                    <a:schemeClr val="tx1"/>
                  </a:solidFill>
                  <a:latin typeface="Calibri"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gn="just">
                <a:lnSpc>
                  <a:spcPct val="100000"/>
                </a:lnSpc>
              </a:pPr>
              <a:r>
                <a:rPr lang="zh-CN" altLang="en-US" dirty="0">
                  <a:solidFill>
                    <a:srgbClr val="445469"/>
                  </a:solidFill>
                  <a:latin typeface="微软雅黑" panose="020B0503020204020204" charset="-122"/>
                  <a:ea typeface="微软雅黑" panose="020B0503020204020204" charset="-122"/>
                  <a:sym typeface="+mn-ea"/>
                </a:rPr>
                <a:t>R2L NMT模型只用于重新排列由L2R生成的翻译候选，而在n-最佳列表中也存在着曝光误差问题，这限制了改进的空间。另外的一个是互补的R2L模型由于相同的曝光误差问题，倾向于生成那种具有好的前缀和坏的后缀的翻译结果。与使用R2L模型来增强L2R模型相似，L2R模型也可以用来改进R2L模型</a:t>
              </a:r>
              <a:r>
                <a:rPr lang="zh-CN" altLang="en-US" dirty="0">
                  <a:solidFill>
                    <a:srgbClr val="445469"/>
                  </a:solidFill>
                  <a:latin typeface="微软雅黑" panose="020B0503020204020204" charset="-122"/>
                  <a:ea typeface="微软雅黑" panose="020B0503020204020204" charset="-122"/>
                </a:rPr>
                <a:t>。</a:t>
              </a:r>
              <a:endParaRPr lang="zh-CN" altLang="en-US" dirty="0">
                <a:solidFill>
                  <a:srgbClr val="445469"/>
                </a:solidFill>
                <a:latin typeface="微软雅黑" panose="020B0503020204020204" charset="-122"/>
                <a:ea typeface="微软雅黑" panose="020B0503020204020204" charset="-122"/>
                <a:sym typeface="Arial" panose="020B0604020202020204" pitchFamily="34" charset="0"/>
              </a:endParaRPr>
            </a:p>
          </p:txBody>
        </p:sp>
        <p:sp>
          <p:nvSpPr>
            <p:cNvPr id="34" name="TextBox 13"/>
            <p:cNvSpPr txBox="1">
              <a:spLocks noChangeArrowheads="1"/>
            </p:cNvSpPr>
            <p:nvPr/>
          </p:nvSpPr>
          <p:spPr bwMode="auto">
            <a:xfrm>
              <a:off x="6311088" y="3464093"/>
              <a:ext cx="2364740" cy="387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charset="0"/>
                  <a:ea typeface="宋体" panose="02010600030101010101" pitchFamily="2" charset="-122"/>
                </a:defRPr>
              </a:lvl1pPr>
              <a:lvl2pPr marL="742950" indent="-285750" defTabSz="1216025">
                <a:defRPr>
                  <a:solidFill>
                    <a:schemeClr val="tx1"/>
                  </a:solidFill>
                  <a:latin typeface="Calibri" charset="0"/>
                  <a:ea typeface="宋体" panose="02010600030101010101" pitchFamily="2" charset="-122"/>
                </a:defRPr>
              </a:lvl2pPr>
              <a:lvl3pPr marL="1143000" indent="-228600" defTabSz="1216025">
                <a:defRPr>
                  <a:solidFill>
                    <a:schemeClr val="tx1"/>
                  </a:solidFill>
                  <a:latin typeface="Calibri" charset="0"/>
                  <a:ea typeface="宋体" panose="02010600030101010101" pitchFamily="2" charset="-122"/>
                </a:defRPr>
              </a:lvl3pPr>
              <a:lvl4pPr marL="1600200" indent="-228600" defTabSz="1216025">
                <a:defRPr>
                  <a:solidFill>
                    <a:schemeClr val="tx1"/>
                  </a:solidFill>
                  <a:latin typeface="Calibri" charset="0"/>
                  <a:ea typeface="宋体" panose="02010600030101010101" pitchFamily="2" charset="-122"/>
                </a:defRPr>
              </a:lvl4pPr>
              <a:lvl5pPr marL="2057400" indent="-228600" defTabSz="1216025">
                <a:defRPr>
                  <a:solidFill>
                    <a:schemeClr val="tx1"/>
                  </a:solidFill>
                  <a:latin typeface="Calibri"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gn="just">
                <a:lnSpc>
                  <a:spcPct val="100000"/>
                </a:lnSpc>
              </a:pPr>
              <a:r>
                <a:rPr lang="zh-CN" altLang="en-US" dirty="0">
                  <a:solidFill>
                    <a:srgbClr val="445469"/>
                  </a:solidFill>
                  <a:latin typeface="微软雅黑" panose="020B0503020204020204" charset="-122"/>
                  <a:ea typeface="微软雅黑" panose="020B0503020204020204" charset="-122"/>
                  <a:sym typeface="+mn-ea"/>
                </a:rPr>
                <a:t>将L2R和R2L模型之间的协议考虑到他们的训练目标之中而不是重新排列n-最佳列表，并且希望一致的信息能帮助它们学习更好的模型，整合它们的优势从而生成具有好的前缀和好的后缀的翻译。为此，将L2R和R2L模型定义的概率分布之间的两个库贝尔克-莱布勒分歧引入NMT训练目标作为正则化项。</a:t>
              </a:r>
              <a:endParaRPr lang="zh-CN" altLang="en-US" dirty="0">
                <a:solidFill>
                  <a:srgbClr val="445469"/>
                </a:solidFill>
                <a:latin typeface="微软雅黑" panose="020B0503020204020204" charset="-122"/>
                <a:ea typeface="微软雅黑" panose="020B0503020204020204" charset="-122"/>
                <a:sym typeface="Arial" panose="020B0604020202020204" pitchFamily="34" charset="0"/>
              </a:endParaRPr>
            </a:p>
          </p:txBody>
        </p:sp>
        <p:sp>
          <p:nvSpPr>
            <p:cNvPr id="36" name="TextBox 13"/>
            <p:cNvSpPr txBox="1">
              <a:spLocks noChangeArrowheads="1"/>
            </p:cNvSpPr>
            <p:nvPr/>
          </p:nvSpPr>
          <p:spPr bwMode="auto">
            <a:xfrm>
              <a:off x="9094928" y="3464728"/>
              <a:ext cx="2365375" cy="387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charset="0"/>
                  <a:ea typeface="宋体" panose="02010600030101010101" pitchFamily="2" charset="-122"/>
                </a:defRPr>
              </a:lvl1pPr>
              <a:lvl2pPr marL="742950" indent="-285750" defTabSz="1216025">
                <a:defRPr>
                  <a:solidFill>
                    <a:schemeClr val="tx1"/>
                  </a:solidFill>
                  <a:latin typeface="Calibri" charset="0"/>
                  <a:ea typeface="宋体" panose="02010600030101010101" pitchFamily="2" charset="-122"/>
                </a:defRPr>
              </a:lvl2pPr>
              <a:lvl3pPr marL="1143000" indent="-228600" defTabSz="1216025">
                <a:defRPr>
                  <a:solidFill>
                    <a:schemeClr val="tx1"/>
                  </a:solidFill>
                  <a:latin typeface="Calibri" charset="0"/>
                  <a:ea typeface="宋体" panose="02010600030101010101" pitchFamily="2" charset="-122"/>
                </a:defRPr>
              </a:lvl3pPr>
              <a:lvl4pPr marL="1600200" indent="-228600" defTabSz="1216025">
                <a:defRPr>
                  <a:solidFill>
                    <a:schemeClr val="tx1"/>
                  </a:solidFill>
                  <a:latin typeface="Calibri" charset="0"/>
                  <a:ea typeface="宋体" panose="02010600030101010101" pitchFamily="2" charset="-122"/>
                </a:defRPr>
              </a:lvl4pPr>
              <a:lvl5pPr marL="2057400" indent="-228600" defTabSz="1216025">
                <a:defRPr>
                  <a:solidFill>
                    <a:schemeClr val="tx1"/>
                  </a:solidFill>
                  <a:latin typeface="Calibri"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gn="just">
                <a:lnSpc>
                  <a:spcPct val="100000"/>
                </a:lnSpc>
              </a:pPr>
              <a:r>
                <a:rPr lang="zh-CN" altLang="en-US" dirty="0">
                  <a:solidFill>
                    <a:srgbClr val="445469"/>
                  </a:solidFill>
                  <a:latin typeface="微软雅黑" panose="020B0503020204020204" charset="-122"/>
                  <a:ea typeface="微软雅黑" panose="020B0503020204020204" charset="-122"/>
                  <a:sym typeface="+mn-ea"/>
                </a:rPr>
                <a:t>可以最大限度地提高训练数据的可能性，还可以同时最小化L2R和R2L模型的发散。可以利用R2L模型作为辅助系统来增强L2R模型，并借助L2R模型对R2L模型进行改进。将R2L和L2R模型的优化整合到一个联合训练框架中，在该框架中，它们相互充当辅助系统，并且两个模型通过交互更新过程实现进一步的改进。</a:t>
              </a:r>
              <a:endParaRPr lang="zh-CN" altLang="en-US" dirty="0">
                <a:solidFill>
                  <a:srgbClr val="445469"/>
                </a:solidFill>
                <a:latin typeface="微软雅黑" panose="020B0503020204020204" charset="-122"/>
                <a:ea typeface="微软雅黑" panose="020B0503020204020204" charset="-122"/>
                <a:sym typeface="Arial" panose="020B0604020202020204" pitchFamily="34" charset="0"/>
              </a:endParaRPr>
            </a:p>
          </p:txBody>
        </p:sp>
        <p:sp>
          <p:nvSpPr>
            <p:cNvPr id="42" name="Rounded Rectangle 35"/>
            <p:cNvSpPr>
              <a:spLocks noChangeAspect="1" noChangeArrowheads="1"/>
            </p:cNvSpPr>
            <p:nvPr/>
          </p:nvSpPr>
          <p:spPr bwMode="auto">
            <a:xfrm>
              <a:off x="4338482" y="2416343"/>
              <a:ext cx="842963" cy="844550"/>
            </a:xfrm>
            <a:prstGeom prst="roundRect">
              <a:avLst>
                <a:gd name="adj" fmla="val 5884"/>
              </a:avLst>
            </a:prstGeom>
            <a:solidFill>
              <a:srgbClr val="7C7A85"/>
            </a:solidFill>
            <a:ln>
              <a:noFill/>
            </a:ln>
          </p:spPr>
          <p:txBody>
            <a:bodyPr anchor="ctr"/>
            <a:lstStyle>
              <a:lvl1pPr defTabSz="608330">
                <a:defRPr>
                  <a:solidFill>
                    <a:schemeClr val="tx1"/>
                  </a:solidFill>
                  <a:latin typeface="Calibri" charset="0"/>
                  <a:ea typeface="宋体" panose="02010600030101010101" pitchFamily="2" charset="-122"/>
                </a:defRPr>
              </a:lvl1pPr>
              <a:lvl2pPr marL="742950" indent="-285750" defTabSz="608330">
                <a:defRPr>
                  <a:solidFill>
                    <a:schemeClr val="tx1"/>
                  </a:solidFill>
                  <a:latin typeface="Calibri" charset="0"/>
                  <a:ea typeface="宋体" panose="02010600030101010101" pitchFamily="2" charset="-122"/>
                </a:defRPr>
              </a:lvl2pPr>
              <a:lvl3pPr marL="1143000" indent="-228600" defTabSz="608330">
                <a:defRPr>
                  <a:solidFill>
                    <a:schemeClr val="tx1"/>
                  </a:solidFill>
                  <a:latin typeface="Calibri" charset="0"/>
                  <a:ea typeface="宋体" panose="02010600030101010101" pitchFamily="2" charset="-122"/>
                </a:defRPr>
              </a:lvl3pPr>
              <a:lvl4pPr marL="1600200" indent="-228600" defTabSz="608330">
                <a:defRPr>
                  <a:solidFill>
                    <a:schemeClr val="tx1"/>
                  </a:solidFill>
                  <a:latin typeface="Calibri" charset="0"/>
                  <a:ea typeface="宋体" panose="02010600030101010101" pitchFamily="2" charset="-122"/>
                </a:defRPr>
              </a:lvl4pPr>
              <a:lvl5pPr marL="2057400" indent="-228600" defTabSz="608330">
                <a:defRPr>
                  <a:solidFill>
                    <a:schemeClr val="tx1"/>
                  </a:solidFill>
                  <a:latin typeface="Calibri" charset="0"/>
                  <a:ea typeface="宋体" panose="02010600030101010101" pitchFamily="2" charset="-122"/>
                </a:defRPr>
              </a:lvl5pPr>
              <a:lvl6pPr marL="25146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gn="ctr" eaLnBrk="1" hangingPunct="1"/>
              <a:endParaRPr lang="en-US" altLang="zh-CN" sz="3100">
                <a:solidFill>
                  <a:srgbClr val="FFFFFF"/>
                </a:solidFill>
                <a:latin typeface="Segoe Print" panose="02000600000000000000" charset="0"/>
              </a:endParaRPr>
            </a:p>
          </p:txBody>
        </p:sp>
        <p:sp>
          <p:nvSpPr>
            <p:cNvPr id="43" name="Freeform 252"/>
            <p:cNvSpPr>
              <a:spLocks noEditPoints="1"/>
            </p:cNvSpPr>
            <p:nvPr/>
          </p:nvSpPr>
          <p:spPr bwMode="auto">
            <a:xfrm>
              <a:off x="4532157" y="2632243"/>
              <a:ext cx="455613" cy="431800"/>
            </a:xfrm>
            <a:custGeom>
              <a:avLst/>
              <a:gdLst>
                <a:gd name="T0" fmla="*/ 2147483647 w 301"/>
                <a:gd name="T1" fmla="*/ 2147483647 h 285"/>
                <a:gd name="T2" fmla="*/ 2147483647 w 301"/>
                <a:gd name="T3" fmla="*/ 2147483647 h 285"/>
                <a:gd name="T4" fmla="*/ 2147483647 w 301"/>
                <a:gd name="T5" fmla="*/ 2147483647 h 285"/>
                <a:gd name="T6" fmla="*/ 2147483647 w 301"/>
                <a:gd name="T7" fmla="*/ 2147483647 h 285"/>
                <a:gd name="T8" fmla="*/ 2147483647 w 301"/>
                <a:gd name="T9" fmla="*/ 2147483647 h 285"/>
                <a:gd name="T10" fmla="*/ 2147483647 w 301"/>
                <a:gd name="T11" fmla="*/ 2147483647 h 285"/>
                <a:gd name="T12" fmla="*/ 2147483647 w 301"/>
                <a:gd name="T13" fmla="*/ 2147483647 h 285"/>
                <a:gd name="T14" fmla="*/ 2147483647 w 301"/>
                <a:gd name="T15" fmla="*/ 2147483647 h 285"/>
                <a:gd name="T16" fmla="*/ 2147483647 w 301"/>
                <a:gd name="T17" fmla="*/ 2147483647 h 285"/>
                <a:gd name="T18" fmla="*/ 2147483647 w 301"/>
                <a:gd name="T19" fmla="*/ 2147483647 h 285"/>
                <a:gd name="T20" fmla="*/ 2147483647 w 301"/>
                <a:gd name="T21" fmla="*/ 2147483647 h 285"/>
                <a:gd name="T22" fmla="*/ 2147483647 w 301"/>
                <a:gd name="T23" fmla="*/ 2147483647 h 285"/>
                <a:gd name="T24" fmla="*/ 2147483647 w 301"/>
                <a:gd name="T25" fmla="*/ 2147483647 h 285"/>
                <a:gd name="T26" fmla="*/ 2147483647 w 301"/>
                <a:gd name="T27" fmla="*/ 2147483647 h 285"/>
                <a:gd name="T28" fmla="*/ 2147483647 w 301"/>
                <a:gd name="T29" fmla="*/ 2147483647 h 285"/>
                <a:gd name="T30" fmla="*/ 2147483647 w 301"/>
                <a:gd name="T31" fmla="*/ 2147483647 h 285"/>
                <a:gd name="T32" fmla="*/ 2147483647 w 301"/>
                <a:gd name="T33" fmla="*/ 2147483647 h 285"/>
                <a:gd name="T34" fmla="*/ 2147483647 w 301"/>
                <a:gd name="T35" fmla="*/ 2147483647 h 285"/>
                <a:gd name="T36" fmla="*/ 2147483647 w 301"/>
                <a:gd name="T37" fmla="*/ 2147483647 h 285"/>
                <a:gd name="T38" fmla="*/ 2147483647 w 301"/>
                <a:gd name="T39" fmla="*/ 2147483647 h 285"/>
                <a:gd name="T40" fmla="*/ 2147483647 w 301"/>
                <a:gd name="T41" fmla="*/ 2147483647 h 285"/>
                <a:gd name="T42" fmla="*/ 2147483647 w 301"/>
                <a:gd name="T43" fmla="*/ 2147483647 h 285"/>
                <a:gd name="T44" fmla="*/ 2147483647 w 301"/>
                <a:gd name="T45" fmla="*/ 2147483647 h 2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1" h="285">
                  <a:moveTo>
                    <a:pt x="294" y="107"/>
                  </a:moveTo>
                  <a:cubicBezTo>
                    <a:pt x="286" y="44"/>
                    <a:pt x="216" y="0"/>
                    <a:pt x="137" y="9"/>
                  </a:cubicBezTo>
                  <a:cubicBezTo>
                    <a:pt x="58" y="18"/>
                    <a:pt x="0" y="76"/>
                    <a:pt x="7" y="139"/>
                  </a:cubicBezTo>
                  <a:cubicBezTo>
                    <a:pt x="11" y="172"/>
                    <a:pt x="33" y="200"/>
                    <a:pt x="64" y="218"/>
                  </a:cubicBezTo>
                  <a:cubicBezTo>
                    <a:pt x="65" y="232"/>
                    <a:pt x="60" y="250"/>
                    <a:pt x="36" y="268"/>
                  </a:cubicBezTo>
                  <a:cubicBezTo>
                    <a:pt x="26" y="275"/>
                    <a:pt x="76" y="285"/>
                    <a:pt x="122" y="237"/>
                  </a:cubicBezTo>
                  <a:cubicBezTo>
                    <a:pt x="136" y="238"/>
                    <a:pt x="150" y="239"/>
                    <a:pt x="164" y="237"/>
                  </a:cubicBezTo>
                  <a:cubicBezTo>
                    <a:pt x="243" y="228"/>
                    <a:pt x="301" y="170"/>
                    <a:pt x="294" y="107"/>
                  </a:cubicBezTo>
                  <a:close/>
                  <a:moveTo>
                    <a:pt x="80" y="143"/>
                  </a:moveTo>
                  <a:cubicBezTo>
                    <a:pt x="69" y="143"/>
                    <a:pt x="60" y="134"/>
                    <a:pt x="60" y="123"/>
                  </a:cubicBezTo>
                  <a:cubicBezTo>
                    <a:pt x="60" y="112"/>
                    <a:pt x="69" y="103"/>
                    <a:pt x="80" y="103"/>
                  </a:cubicBezTo>
                  <a:cubicBezTo>
                    <a:pt x="91" y="103"/>
                    <a:pt x="100" y="112"/>
                    <a:pt x="100" y="123"/>
                  </a:cubicBezTo>
                  <a:cubicBezTo>
                    <a:pt x="100" y="134"/>
                    <a:pt x="91" y="143"/>
                    <a:pt x="80" y="143"/>
                  </a:cubicBezTo>
                  <a:close/>
                  <a:moveTo>
                    <a:pt x="151" y="143"/>
                  </a:moveTo>
                  <a:cubicBezTo>
                    <a:pt x="140" y="143"/>
                    <a:pt x="131" y="134"/>
                    <a:pt x="131" y="123"/>
                  </a:cubicBezTo>
                  <a:cubicBezTo>
                    <a:pt x="131" y="112"/>
                    <a:pt x="140" y="103"/>
                    <a:pt x="151" y="103"/>
                  </a:cubicBezTo>
                  <a:cubicBezTo>
                    <a:pt x="163" y="103"/>
                    <a:pt x="172" y="112"/>
                    <a:pt x="172" y="123"/>
                  </a:cubicBezTo>
                  <a:cubicBezTo>
                    <a:pt x="172" y="134"/>
                    <a:pt x="163" y="143"/>
                    <a:pt x="151" y="143"/>
                  </a:cubicBezTo>
                  <a:close/>
                  <a:moveTo>
                    <a:pt x="223" y="143"/>
                  </a:moveTo>
                  <a:cubicBezTo>
                    <a:pt x="212" y="143"/>
                    <a:pt x="203" y="134"/>
                    <a:pt x="203" y="123"/>
                  </a:cubicBezTo>
                  <a:cubicBezTo>
                    <a:pt x="203" y="112"/>
                    <a:pt x="212" y="103"/>
                    <a:pt x="223" y="103"/>
                  </a:cubicBezTo>
                  <a:cubicBezTo>
                    <a:pt x="234" y="103"/>
                    <a:pt x="243" y="112"/>
                    <a:pt x="243" y="123"/>
                  </a:cubicBezTo>
                  <a:cubicBezTo>
                    <a:pt x="243" y="134"/>
                    <a:pt x="234" y="143"/>
                    <a:pt x="223" y="14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700"/>
            </a:p>
          </p:txBody>
        </p:sp>
        <p:sp>
          <p:nvSpPr>
            <p:cNvPr id="44" name="Rounded Rectangle 35"/>
            <p:cNvSpPr>
              <a:spLocks noChangeAspect="1" noChangeArrowheads="1"/>
            </p:cNvSpPr>
            <p:nvPr/>
          </p:nvSpPr>
          <p:spPr bwMode="auto">
            <a:xfrm>
              <a:off x="7080708" y="2416343"/>
              <a:ext cx="842963" cy="844550"/>
            </a:xfrm>
            <a:prstGeom prst="roundRect">
              <a:avLst>
                <a:gd name="adj" fmla="val 5884"/>
              </a:avLst>
            </a:prstGeom>
            <a:solidFill>
              <a:srgbClr val="409CC3"/>
            </a:solidFill>
            <a:ln>
              <a:noFill/>
            </a:ln>
          </p:spPr>
          <p:txBody>
            <a:bodyPr anchor="ctr"/>
            <a:lstStyle>
              <a:lvl1pPr defTabSz="608330">
                <a:defRPr>
                  <a:solidFill>
                    <a:schemeClr val="tx1"/>
                  </a:solidFill>
                  <a:latin typeface="Calibri" charset="0"/>
                  <a:ea typeface="宋体" panose="02010600030101010101" pitchFamily="2" charset="-122"/>
                </a:defRPr>
              </a:lvl1pPr>
              <a:lvl2pPr marL="742950" indent="-285750" defTabSz="608330">
                <a:defRPr>
                  <a:solidFill>
                    <a:schemeClr val="tx1"/>
                  </a:solidFill>
                  <a:latin typeface="Calibri" charset="0"/>
                  <a:ea typeface="宋体" panose="02010600030101010101" pitchFamily="2" charset="-122"/>
                </a:defRPr>
              </a:lvl2pPr>
              <a:lvl3pPr marL="1143000" indent="-228600" defTabSz="608330">
                <a:defRPr>
                  <a:solidFill>
                    <a:schemeClr val="tx1"/>
                  </a:solidFill>
                  <a:latin typeface="Calibri" charset="0"/>
                  <a:ea typeface="宋体" panose="02010600030101010101" pitchFamily="2" charset="-122"/>
                </a:defRPr>
              </a:lvl3pPr>
              <a:lvl4pPr marL="1600200" indent="-228600" defTabSz="608330">
                <a:defRPr>
                  <a:solidFill>
                    <a:schemeClr val="tx1"/>
                  </a:solidFill>
                  <a:latin typeface="Calibri" charset="0"/>
                  <a:ea typeface="宋体" panose="02010600030101010101" pitchFamily="2" charset="-122"/>
                </a:defRPr>
              </a:lvl4pPr>
              <a:lvl5pPr marL="2057400" indent="-228600" defTabSz="608330">
                <a:defRPr>
                  <a:solidFill>
                    <a:schemeClr val="tx1"/>
                  </a:solidFill>
                  <a:latin typeface="Calibri" charset="0"/>
                  <a:ea typeface="宋体" panose="02010600030101010101" pitchFamily="2" charset="-122"/>
                </a:defRPr>
              </a:lvl5pPr>
              <a:lvl6pPr marL="25146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gn="ctr" eaLnBrk="1" hangingPunct="1"/>
              <a:endParaRPr lang="en-US" altLang="zh-CN" sz="3100">
                <a:solidFill>
                  <a:srgbClr val="FFFFFF"/>
                </a:solidFill>
                <a:latin typeface="Segoe Print" panose="02000600000000000000" charset="0"/>
              </a:endParaRPr>
            </a:p>
          </p:txBody>
        </p:sp>
        <p:sp>
          <p:nvSpPr>
            <p:cNvPr id="45" name="Freeform 252"/>
            <p:cNvSpPr>
              <a:spLocks noEditPoints="1"/>
            </p:cNvSpPr>
            <p:nvPr/>
          </p:nvSpPr>
          <p:spPr bwMode="auto">
            <a:xfrm>
              <a:off x="7274383" y="2632243"/>
              <a:ext cx="455613" cy="431800"/>
            </a:xfrm>
            <a:custGeom>
              <a:avLst/>
              <a:gdLst>
                <a:gd name="T0" fmla="*/ 2147483647 w 301"/>
                <a:gd name="T1" fmla="*/ 2147483647 h 285"/>
                <a:gd name="T2" fmla="*/ 2147483647 w 301"/>
                <a:gd name="T3" fmla="*/ 2147483647 h 285"/>
                <a:gd name="T4" fmla="*/ 2147483647 w 301"/>
                <a:gd name="T5" fmla="*/ 2147483647 h 285"/>
                <a:gd name="T6" fmla="*/ 2147483647 w 301"/>
                <a:gd name="T7" fmla="*/ 2147483647 h 285"/>
                <a:gd name="T8" fmla="*/ 2147483647 w 301"/>
                <a:gd name="T9" fmla="*/ 2147483647 h 285"/>
                <a:gd name="T10" fmla="*/ 2147483647 w 301"/>
                <a:gd name="T11" fmla="*/ 2147483647 h 285"/>
                <a:gd name="T12" fmla="*/ 2147483647 w 301"/>
                <a:gd name="T13" fmla="*/ 2147483647 h 285"/>
                <a:gd name="T14" fmla="*/ 2147483647 w 301"/>
                <a:gd name="T15" fmla="*/ 2147483647 h 285"/>
                <a:gd name="T16" fmla="*/ 2147483647 w 301"/>
                <a:gd name="T17" fmla="*/ 2147483647 h 285"/>
                <a:gd name="T18" fmla="*/ 2147483647 w 301"/>
                <a:gd name="T19" fmla="*/ 2147483647 h 285"/>
                <a:gd name="T20" fmla="*/ 2147483647 w 301"/>
                <a:gd name="T21" fmla="*/ 2147483647 h 285"/>
                <a:gd name="T22" fmla="*/ 2147483647 w 301"/>
                <a:gd name="T23" fmla="*/ 2147483647 h 285"/>
                <a:gd name="T24" fmla="*/ 2147483647 w 301"/>
                <a:gd name="T25" fmla="*/ 2147483647 h 285"/>
                <a:gd name="T26" fmla="*/ 2147483647 w 301"/>
                <a:gd name="T27" fmla="*/ 2147483647 h 285"/>
                <a:gd name="T28" fmla="*/ 2147483647 w 301"/>
                <a:gd name="T29" fmla="*/ 2147483647 h 285"/>
                <a:gd name="T30" fmla="*/ 2147483647 w 301"/>
                <a:gd name="T31" fmla="*/ 2147483647 h 285"/>
                <a:gd name="T32" fmla="*/ 2147483647 w 301"/>
                <a:gd name="T33" fmla="*/ 2147483647 h 285"/>
                <a:gd name="T34" fmla="*/ 2147483647 w 301"/>
                <a:gd name="T35" fmla="*/ 2147483647 h 285"/>
                <a:gd name="T36" fmla="*/ 2147483647 w 301"/>
                <a:gd name="T37" fmla="*/ 2147483647 h 285"/>
                <a:gd name="T38" fmla="*/ 2147483647 w 301"/>
                <a:gd name="T39" fmla="*/ 2147483647 h 285"/>
                <a:gd name="T40" fmla="*/ 2147483647 w 301"/>
                <a:gd name="T41" fmla="*/ 2147483647 h 285"/>
                <a:gd name="T42" fmla="*/ 2147483647 w 301"/>
                <a:gd name="T43" fmla="*/ 2147483647 h 285"/>
                <a:gd name="T44" fmla="*/ 2147483647 w 301"/>
                <a:gd name="T45" fmla="*/ 2147483647 h 2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1" h="285">
                  <a:moveTo>
                    <a:pt x="294" y="107"/>
                  </a:moveTo>
                  <a:cubicBezTo>
                    <a:pt x="286" y="44"/>
                    <a:pt x="216" y="0"/>
                    <a:pt x="137" y="9"/>
                  </a:cubicBezTo>
                  <a:cubicBezTo>
                    <a:pt x="58" y="18"/>
                    <a:pt x="0" y="76"/>
                    <a:pt x="7" y="139"/>
                  </a:cubicBezTo>
                  <a:cubicBezTo>
                    <a:pt x="11" y="172"/>
                    <a:pt x="33" y="200"/>
                    <a:pt x="64" y="218"/>
                  </a:cubicBezTo>
                  <a:cubicBezTo>
                    <a:pt x="65" y="232"/>
                    <a:pt x="60" y="250"/>
                    <a:pt x="36" y="268"/>
                  </a:cubicBezTo>
                  <a:cubicBezTo>
                    <a:pt x="26" y="275"/>
                    <a:pt x="76" y="285"/>
                    <a:pt x="122" y="237"/>
                  </a:cubicBezTo>
                  <a:cubicBezTo>
                    <a:pt x="136" y="238"/>
                    <a:pt x="150" y="239"/>
                    <a:pt x="164" y="237"/>
                  </a:cubicBezTo>
                  <a:cubicBezTo>
                    <a:pt x="243" y="228"/>
                    <a:pt x="301" y="170"/>
                    <a:pt x="294" y="107"/>
                  </a:cubicBezTo>
                  <a:close/>
                  <a:moveTo>
                    <a:pt x="80" y="143"/>
                  </a:moveTo>
                  <a:cubicBezTo>
                    <a:pt x="69" y="143"/>
                    <a:pt x="60" y="134"/>
                    <a:pt x="60" y="123"/>
                  </a:cubicBezTo>
                  <a:cubicBezTo>
                    <a:pt x="60" y="112"/>
                    <a:pt x="69" y="103"/>
                    <a:pt x="80" y="103"/>
                  </a:cubicBezTo>
                  <a:cubicBezTo>
                    <a:pt x="91" y="103"/>
                    <a:pt x="100" y="112"/>
                    <a:pt x="100" y="123"/>
                  </a:cubicBezTo>
                  <a:cubicBezTo>
                    <a:pt x="100" y="134"/>
                    <a:pt x="91" y="143"/>
                    <a:pt x="80" y="143"/>
                  </a:cubicBezTo>
                  <a:close/>
                  <a:moveTo>
                    <a:pt x="151" y="143"/>
                  </a:moveTo>
                  <a:cubicBezTo>
                    <a:pt x="140" y="143"/>
                    <a:pt x="131" y="134"/>
                    <a:pt x="131" y="123"/>
                  </a:cubicBezTo>
                  <a:cubicBezTo>
                    <a:pt x="131" y="112"/>
                    <a:pt x="140" y="103"/>
                    <a:pt x="151" y="103"/>
                  </a:cubicBezTo>
                  <a:cubicBezTo>
                    <a:pt x="163" y="103"/>
                    <a:pt x="172" y="112"/>
                    <a:pt x="172" y="123"/>
                  </a:cubicBezTo>
                  <a:cubicBezTo>
                    <a:pt x="172" y="134"/>
                    <a:pt x="163" y="143"/>
                    <a:pt x="151" y="143"/>
                  </a:cubicBezTo>
                  <a:close/>
                  <a:moveTo>
                    <a:pt x="223" y="143"/>
                  </a:moveTo>
                  <a:cubicBezTo>
                    <a:pt x="212" y="143"/>
                    <a:pt x="203" y="134"/>
                    <a:pt x="203" y="123"/>
                  </a:cubicBezTo>
                  <a:cubicBezTo>
                    <a:pt x="203" y="112"/>
                    <a:pt x="212" y="103"/>
                    <a:pt x="223" y="103"/>
                  </a:cubicBezTo>
                  <a:cubicBezTo>
                    <a:pt x="234" y="103"/>
                    <a:pt x="243" y="112"/>
                    <a:pt x="243" y="123"/>
                  </a:cubicBezTo>
                  <a:cubicBezTo>
                    <a:pt x="243" y="134"/>
                    <a:pt x="234" y="143"/>
                    <a:pt x="223" y="14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700"/>
            </a:p>
          </p:txBody>
        </p:sp>
        <p:sp>
          <p:nvSpPr>
            <p:cNvPr id="46" name="Rounded Rectangle 35"/>
            <p:cNvSpPr>
              <a:spLocks noChangeAspect="1" noChangeArrowheads="1"/>
            </p:cNvSpPr>
            <p:nvPr/>
          </p:nvSpPr>
          <p:spPr bwMode="auto">
            <a:xfrm>
              <a:off x="9885543" y="2419686"/>
              <a:ext cx="842963" cy="844550"/>
            </a:xfrm>
            <a:prstGeom prst="roundRect">
              <a:avLst>
                <a:gd name="adj" fmla="val 5884"/>
              </a:avLst>
            </a:prstGeom>
            <a:solidFill>
              <a:srgbClr val="185C99"/>
            </a:solidFill>
            <a:ln>
              <a:noFill/>
            </a:ln>
          </p:spPr>
          <p:txBody>
            <a:bodyPr anchor="ctr"/>
            <a:lstStyle>
              <a:lvl1pPr defTabSz="608330">
                <a:defRPr>
                  <a:solidFill>
                    <a:schemeClr val="tx1"/>
                  </a:solidFill>
                  <a:latin typeface="Calibri" charset="0"/>
                  <a:ea typeface="宋体" panose="02010600030101010101" pitchFamily="2" charset="-122"/>
                </a:defRPr>
              </a:lvl1pPr>
              <a:lvl2pPr marL="742950" indent="-285750" defTabSz="608330">
                <a:defRPr>
                  <a:solidFill>
                    <a:schemeClr val="tx1"/>
                  </a:solidFill>
                  <a:latin typeface="Calibri" charset="0"/>
                  <a:ea typeface="宋体" panose="02010600030101010101" pitchFamily="2" charset="-122"/>
                </a:defRPr>
              </a:lvl2pPr>
              <a:lvl3pPr marL="1143000" indent="-228600" defTabSz="608330">
                <a:defRPr>
                  <a:solidFill>
                    <a:schemeClr val="tx1"/>
                  </a:solidFill>
                  <a:latin typeface="Calibri" charset="0"/>
                  <a:ea typeface="宋体" panose="02010600030101010101" pitchFamily="2" charset="-122"/>
                </a:defRPr>
              </a:lvl3pPr>
              <a:lvl4pPr marL="1600200" indent="-228600" defTabSz="608330">
                <a:defRPr>
                  <a:solidFill>
                    <a:schemeClr val="tx1"/>
                  </a:solidFill>
                  <a:latin typeface="Calibri" charset="0"/>
                  <a:ea typeface="宋体" panose="02010600030101010101" pitchFamily="2" charset="-122"/>
                </a:defRPr>
              </a:lvl4pPr>
              <a:lvl5pPr marL="2057400" indent="-228600" defTabSz="608330">
                <a:defRPr>
                  <a:solidFill>
                    <a:schemeClr val="tx1"/>
                  </a:solidFill>
                  <a:latin typeface="Calibri" charset="0"/>
                  <a:ea typeface="宋体" panose="02010600030101010101" pitchFamily="2" charset="-122"/>
                </a:defRPr>
              </a:lvl5pPr>
              <a:lvl6pPr marL="25146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6pPr>
              <a:lvl7pPr marL="29718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7pPr>
              <a:lvl8pPr marL="34290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8pPr>
              <a:lvl9pPr marL="3886200" indent="-228600" defTabSz="608330" eaLnBrk="0" fontAlgn="base" hangingPunct="0">
                <a:spcBef>
                  <a:spcPct val="0"/>
                </a:spcBef>
                <a:spcAft>
                  <a:spcPct val="0"/>
                </a:spcAft>
                <a:buFont typeface="Arial" panose="020B0604020202020204" pitchFamily="34" charset="0"/>
                <a:defRPr>
                  <a:solidFill>
                    <a:schemeClr val="tx1"/>
                  </a:solidFill>
                  <a:latin typeface="Calibri" charset="0"/>
                  <a:ea typeface="宋体" panose="02010600030101010101" pitchFamily="2" charset="-122"/>
                </a:defRPr>
              </a:lvl9pPr>
            </a:lstStyle>
            <a:p>
              <a:pPr algn="ctr" eaLnBrk="1" hangingPunct="1"/>
              <a:endParaRPr lang="en-US" altLang="zh-CN" sz="3100">
                <a:solidFill>
                  <a:srgbClr val="FFFFFF"/>
                </a:solidFill>
                <a:latin typeface="Segoe Print" panose="02000600000000000000" charset="0"/>
              </a:endParaRPr>
            </a:p>
          </p:txBody>
        </p:sp>
        <p:sp>
          <p:nvSpPr>
            <p:cNvPr id="47" name="Freeform 252"/>
            <p:cNvSpPr>
              <a:spLocks noEditPoints="1"/>
            </p:cNvSpPr>
            <p:nvPr/>
          </p:nvSpPr>
          <p:spPr bwMode="auto">
            <a:xfrm>
              <a:off x="10079218" y="2635586"/>
              <a:ext cx="455613" cy="431800"/>
            </a:xfrm>
            <a:custGeom>
              <a:avLst/>
              <a:gdLst>
                <a:gd name="T0" fmla="*/ 2147483647 w 301"/>
                <a:gd name="T1" fmla="*/ 2147483647 h 285"/>
                <a:gd name="T2" fmla="*/ 2147483647 w 301"/>
                <a:gd name="T3" fmla="*/ 2147483647 h 285"/>
                <a:gd name="T4" fmla="*/ 2147483647 w 301"/>
                <a:gd name="T5" fmla="*/ 2147483647 h 285"/>
                <a:gd name="T6" fmla="*/ 2147483647 w 301"/>
                <a:gd name="T7" fmla="*/ 2147483647 h 285"/>
                <a:gd name="T8" fmla="*/ 2147483647 w 301"/>
                <a:gd name="T9" fmla="*/ 2147483647 h 285"/>
                <a:gd name="T10" fmla="*/ 2147483647 w 301"/>
                <a:gd name="T11" fmla="*/ 2147483647 h 285"/>
                <a:gd name="T12" fmla="*/ 2147483647 w 301"/>
                <a:gd name="T13" fmla="*/ 2147483647 h 285"/>
                <a:gd name="T14" fmla="*/ 2147483647 w 301"/>
                <a:gd name="T15" fmla="*/ 2147483647 h 285"/>
                <a:gd name="T16" fmla="*/ 2147483647 w 301"/>
                <a:gd name="T17" fmla="*/ 2147483647 h 285"/>
                <a:gd name="T18" fmla="*/ 2147483647 w 301"/>
                <a:gd name="T19" fmla="*/ 2147483647 h 285"/>
                <a:gd name="T20" fmla="*/ 2147483647 w 301"/>
                <a:gd name="T21" fmla="*/ 2147483647 h 285"/>
                <a:gd name="T22" fmla="*/ 2147483647 w 301"/>
                <a:gd name="T23" fmla="*/ 2147483647 h 285"/>
                <a:gd name="T24" fmla="*/ 2147483647 w 301"/>
                <a:gd name="T25" fmla="*/ 2147483647 h 285"/>
                <a:gd name="T26" fmla="*/ 2147483647 w 301"/>
                <a:gd name="T27" fmla="*/ 2147483647 h 285"/>
                <a:gd name="T28" fmla="*/ 2147483647 w 301"/>
                <a:gd name="T29" fmla="*/ 2147483647 h 285"/>
                <a:gd name="T30" fmla="*/ 2147483647 w 301"/>
                <a:gd name="T31" fmla="*/ 2147483647 h 285"/>
                <a:gd name="T32" fmla="*/ 2147483647 w 301"/>
                <a:gd name="T33" fmla="*/ 2147483647 h 285"/>
                <a:gd name="T34" fmla="*/ 2147483647 w 301"/>
                <a:gd name="T35" fmla="*/ 2147483647 h 285"/>
                <a:gd name="T36" fmla="*/ 2147483647 w 301"/>
                <a:gd name="T37" fmla="*/ 2147483647 h 285"/>
                <a:gd name="T38" fmla="*/ 2147483647 w 301"/>
                <a:gd name="T39" fmla="*/ 2147483647 h 285"/>
                <a:gd name="T40" fmla="*/ 2147483647 w 301"/>
                <a:gd name="T41" fmla="*/ 2147483647 h 285"/>
                <a:gd name="T42" fmla="*/ 2147483647 w 301"/>
                <a:gd name="T43" fmla="*/ 2147483647 h 285"/>
                <a:gd name="T44" fmla="*/ 2147483647 w 301"/>
                <a:gd name="T45" fmla="*/ 2147483647 h 2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01" h="285">
                  <a:moveTo>
                    <a:pt x="294" y="107"/>
                  </a:moveTo>
                  <a:cubicBezTo>
                    <a:pt x="286" y="44"/>
                    <a:pt x="216" y="0"/>
                    <a:pt x="137" y="9"/>
                  </a:cubicBezTo>
                  <a:cubicBezTo>
                    <a:pt x="58" y="18"/>
                    <a:pt x="0" y="76"/>
                    <a:pt x="7" y="139"/>
                  </a:cubicBezTo>
                  <a:cubicBezTo>
                    <a:pt x="11" y="172"/>
                    <a:pt x="33" y="200"/>
                    <a:pt x="64" y="218"/>
                  </a:cubicBezTo>
                  <a:cubicBezTo>
                    <a:pt x="65" y="232"/>
                    <a:pt x="60" y="250"/>
                    <a:pt x="36" y="268"/>
                  </a:cubicBezTo>
                  <a:cubicBezTo>
                    <a:pt x="26" y="275"/>
                    <a:pt x="76" y="285"/>
                    <a:pt x="122" y="237"/>
                  </a:cubicBezTo>
                  <a:cubicBezTo>
                    <a:pt x="136" y="238"/>
                    <a:pt x="150" y="239"/>
                    <a:pt x="164" y="237"/>
                  </a:cubicBezTo>
                  <a:cubicBezTo>
                    <a:pt x="243" y="228"/>
                    <a:pt x="301" y="170"/>
                    <a:pt x="294" y="107"/>
                  </a:cubicBezTo>
                  <a:close/>
                  <a:moveTo>
                    <a:pt x="80" y="143"/>
                  </a:moveTo>
                  <a:cubicBezTo>
                    <a:pt x="69" y="143"/>
                    <a:pt x="60" y="134"/>
                    <a:pt x="60" y="123"/>
                  </a:cubicBezTo>
                  <a:cubicBezTo>
                    <a:pt x="60" y="112"/>
                    <a:pt x="69" y="103"/>
                    <a:pt x="80" y="103"/>
                  </a:cubicBezTo>
                  <a:cubicBezTo>
                    <a:pt x="91" y="103"/>
                    <a:pt x="100" y="112"/>
                    <a:pt x="100" y="123"/>
                  </a:cubicBezTo>
                  <a:cubicBezTo>
                    <a:pt x="100" y="134"/>
                    <a:pt x="91" y="143"/>
                    <a:pt x="80" y="143"/>
                  </a:cubicBezTo>
                  <a:close/>
                  <a:moveTo>
                    <a:pt x="151" y="143"/>
                  </a:moveTo>
                  <a:cubicBezTo>
                    <a:pt x="140" y="143"/>
                    <a:pt x="131" y="134"/>
                    <a:pt x="131" y="123"/>
                  </a:cubicBezTo>
                  <a:cubicBezTo>
                    <a:pt x="131" y="112"/>
                    <a:pt x="140" y="103"/>
                    <a:pt x="151" y="103"/>
                  </a:cubicBezTo>
                  <a:cubicBezTo>
                    <a:pt x="163" y="103"/>
                    <a:pt x="172" y="112"/>
                    <a:pt x="172" y="123"/>
                  </a:cubicBezTo>
                  <a:cubicBezTo>
                    <a:pt x="172" y="134"/>
                    <a:pt x="163" y="143"/>
                    <a:pt x="151" y="143"/>
                  </a:cubicBezTo>
                  <a:close/>
                  <a:moveTo>
                    <a:pt x="223" y="143"/>
                  </a:moveTo>
                  <a:cubicBezTo>
                    <a:pt x="212" y="143"/>
                    <a:pt x="203" y="134"/>
                    <a:pt x="203" y="123"/>
                  </a:cubicBezTo>
                  <a:cubicBezTo>
                    <a:pt x="203" y="112"/>
                    <a:pt x="212" y="103"/>
                    <a:pt x="223" y="103"/>
                  </a:cubicBezTo>
                  <a:cubicBezTo>
                    <a:pt x="234" y="103"/>
                    <a:pt x="243" y="112"/>
                    <a:pt x="243" y="123"/>
                  </a:cubicBezTo>
                  <a:cubicBezTo>
                    <a:pt x="243" y="134"/>
                    <a:pt x="234" y="143"/>
                    <a:pt x="223" y="14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700"/>
            </a:p>
          </p:txBody>
        </p:sp>
      </p:gr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6329" y="303291"/>
            <a:ext cx="1841433" cy="552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screen"/>
          <a:stretch>
            <a:fillRect/>
          </a:stretch>
        </p:blipFill>
        <p:spPr>
          <a:xfrm>
            <a:off x="400526" y="225201"/>
            <a:ext cx="11391285" cy="6407598"/>
          </a:xfrm>
          <a:prstGeom prst="rect">
            <a:avLst/>
          </a:prstGeom>
          <a:effectLst>
            <a:outerShdw blurRad="190500" sx="102000" sy="102000" algn="ctr" rotWithShape="0">
              <a:prstClr val="black">
                <a:alpha val="30000"/>
              </a:prstClr>
            </a:outerShdw>
          </a:effectLst>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74" y="2799789"/>
            <a:ext cx="6073259" cy="4192926"/>
          </a:xfrm>
          <a:prstGeom prst="rect">
            <a:avLst/>
          </a:prstGeom>
        </p:spPr>
      </p:pic>
      <p:pic>
        <p:nvPicPr>
          <p:cNvPr id="18" name="图片 17"/>
          <p:cNvPicPr>
            <a:picLocks noChangeAspect="1"/>
          </p:cNvPicPr>
          <p:nvPr/>
        </p:nvPicPr>
        <p:blipFill>
          <a:blip r:embed="rId3" cstate="screen"/>
          <a:stretch>
            <a:fillRect/>
          </a:stretch>
        </p:blipFill>
        <p:spPr>
          <a:xfrm>
            <a:off x="400526" y="225201"/>
            <a:ext cx="11391285" cy="4895678"/>
          </a:xfrm>
          <a:prstGeom prst="rect">
            <a:avLst/>
          </a:prstGeom>
        </p:spPr>
      </p:pic>
      <p:sp>
        <p:nvSpPr>
          <p:cNvPr id="50" name="折角形 1"/>
          <p:cNvSpPr/>
          <p:nvPr/>
        </p:nvSpPr>
        <p:spPr>
          <a:xfrm>
            <a:off x="2882085" y="3111515"/>
            <a:ext cx="6486526" cy="2234565"/>
          </a:xfrm>
          <a:prstGeom prst="foldedCorner">
            <a:avLst/>
          </a:prstGeom>
          <a:noFill/>
          <a:ln w="28575">
            <a:solidFill>
              <a:srgbClr val="185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51" name="文本框 50"/>
          <p:cNvSpPr txBox="1"/>
          <p:nvPr/>
        </p:nvSpPr>
        <p:spPr>
          <a:xfrm>
            <a:off x="3193235" y="3567445"/>
            <a:ext cx="1576070" cy="1322070"/>
          </a:xfrm>
          <a:prstGeom prst="rect">
            <a:avLst/>
          </a:prstGeom>
          <a:noFill/>
        </p:spPr>
        <p:txBody>
          <a:bodyPr wrap="square" rtlCol="0">
            <a:spAutoFit/>
          </a:bodyPr>
          <a:lstStyle/>
          <a:p>
            <a:pPr algn="r"/>
            <a:r>
              <a:rPr lang="en-US" altLang="zh-CN" sz="8000" dirty="0">
                <a:solidFill>
                  <a:srgbClr val="185C99"/>
                </a:solidFill>
                <a:latin typeface="Segoe Print" panose="02000600000000000000" charset="0"/>
              </a:rPr>
              <a:t>2</a:t>
            </a:r>
            <a:endParaRPr lang="en-US" altLang="zh-CN" sz="8000" dirty="0">
              <a:solidFill>
                <a:srgbClr val="185C99"/>
              </a:solidFill>
              <a:latin typeface="Segoe Print" panose="02000600000000000000" charset="0"/>
            </a:endParaRPr>
          </a:p>
        </p:txBody>
      </p:sp>
      <p:cxnSp>
        <p:nvCxnSpPr>
          <p:cNvPr id="52" name="直接连接符 51"/>
          <p:cNvCxnSpPr/>
          <p:nvPr/>
        </p:nvCxnSpPr>
        <p:spPr>
          <a:xfrm>
            <a:off x="4926785" y="3653806"/>
            <a:ext cx="0" cy="1151255"/>
          </a:xfrm>
          <a:prstGeom prst="line">
            <a:avLst/>
          </a:prstGeom>
          <a:ln w="12700">
            <a:solidFill>
              <a:srgbClr val="497EAC"/>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5217616" y="3653805"/>
            <a:ext cx="2495550" cy="521970"/>
          </a:xfrm>
          <a:prstGeom prst="rect">
            <a:avLst/>
          </a:prstGeom>
          <a:noFill/>
        </p:spPr>
        <p:txBody>
          <a:bodyPr wrap="square" rtlCol="0">
            <a:spAutoFit/>
          </a:bodyPr>
          <a:lstStyle/>
          <a:p>
            <a:r>
              <a:rPr lang="zh-CN" altLang="en-US" sz="2800" b="1" dirty="0">
                <a:solidFill>
                  <a:srgbClr val="185C99"/>
                </a:solidFill>
                <a:latin typeface="微软雅黑" panose="020B0503020204020204" charset="-122"/>
                <a:ea typeface="微软雅黑" panose="020B0503020204020204" charset="-122"/>
                <a:sym typeface="+mn-ea"/>
              </a:rPr>
              <a:t>使用的方法</a:t>
            </a:r>
            <a:endParaRPr lang="zh-CN" altLang="en-US" sz="2800" b="1" dirty="0">
              <a:solidFill>
                <a:srgbClr val="185C99"/>
              </a:solidFill>
              <a:latin typeface="微软雅黑" panose="020B0503020204020204" charset="-122"/>
              <a:ea typeface="微软雅黑" panose="020B0503020204020204" charset="-122"/>
              <a:sym typeface="+mn-ea"/>
            </a:endParaRPr>
          </a:p>
        </p:txBody>
      </p:sp>
      <p:pic>
        <p:nvPicPr>
          <p:cNvPr id="10" name="图片 9"/>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786329" y="303291"/>
            <a:ext cx="1841433" cy="552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screen"/>
          <a:stretch>
            <a:fillRect/>
          </a:stretch>
        </p:blipFill>
        <p:spPr>
          <a:xfrm>
            <a:off x="169" y="-1"/>
            <a:ext cx="12192000" cy="6858000"/>
          </a:xfrm>
          <a:prstGeom prst="rect">
            <a:avLst/>
          </a:prstGeom>
        </p:spPr>
      </p:pic>
      <p:pic>
        <p:nvPicPr>
          <p:cNvPr id="7" name="图片 6"/>
          <p:cNvPicPr>
            <a:picLocks noChangeAspect="1"/>
          </p:cNvPicPr>
          <p:nvPr/>
        </p:nvPicPr>
        <p:blipFill>
          <a:blip r:embed="rId2" cstate="screen"/>
          <a:stretch>
            <a:fillRect/>
          </a:stretch>
        </p:blipFill>
        <p:spPr>
          <a:xfrm>
            <a:off x="169" y="-1"/>
            <a:ext cx="12192000" cy="6858000"/>
          </a:xfrm>
          <a:prstGeom prst="rect">
            <a:avLst/>
          </a:prstGeom>
        </p:spPr>
      </p:pic>
      <p:pic>
        <p:nvPicPr>
          <p:cNvPr id="15" name="图片 14"/>
          <p:cNvPicPr>
            <a:picLocks noChangeAspect="1"/>
          </p:cNvPicPr>
          <p:nvPr/>
        </p:nvPicPr>
        <p:blipFill>
          <a:blip r:embed="rId1" cstate="screen"/>
          <a:stretch>
            <a:fillRect/>
          </a:stretch>
        </p:blipFill>
        <p:spPr>
          <a:xfrm>
            <a:off x="400526" y="225201"/>
            <a:ext cx="11391285" cy="6407598"/>
          </a:xfrm>
          <a:prstGeom prst="rect">
            <a:avLst/>
          </a:prstGeom>
          <a:effectLst>
            <a:outerShdw blurRad="190500" sx="102000" sy="102000" algn="ctr" rotWithShape="0">
              <a:prstClr val="black">
                <a:alpha val="30000"/>
              </a:prstClr>
            </a:outerShdw>
          </a:effectLst>
        </p:spPr>
      </p:pic>
      <p:pic>
        <p:nvPicPr>
          <p:cNvPr id="11" name="图片 10"/>
          <p:cNvPicPr>
            <a:picLocks noChangeAspect="1"/>
          </p:cNvPicPr>
          <p:nvPr/>
        </p:nvPicPr>
        <p:blipFill>
          <a:blip r:embed="rId3" cstate="screen"/>
          <a:stretch>
            <a:fillRect/>
          </a:stretch>
        </p:blipFill>
        <p:spPr>
          <a:xfrm rot="10800000">
            <a:off x="400524" y="225200"/>
            <a:ext cx="1845008" cy="1013050"/>
          </a:xfrm>
          <a:prstGeom prst="rect">
            <a:avLst/>
          </a:prstGeom>
        </p:spPr>
      </p:pic>
      <p:sp>
        <p:nvSpPr>
          <p:cNvPr id="12" name="文本框 11"/>
          <p:cNvSpPr txBox="1"/>
          <p:nvPr/>
        </p:nvSpPr>
        <p:spPr>
          <a:xfrm>
            <a:off x="1257469" y="295138"/>
            <a:ext cx="988064" cy="769620"/>
          </a:xfrm>
          <a:prstGeom prst="rect">
            <a:avLst/>
          </a:prstGeom>
          <a:noFill/>
        </p:spPr>
        <p:txBody>
          <a:bodyPr wrap="square" rtlCol="0">
            <a:spAutoFit/>
          </a:bodyPr>
          <a:lstStyle/>
          <a:p>
            <a:pPr algn="r"/>
            <a:r>
              <a:rPr lang="en-US" altLang="zh-CN" sz="4405" dirty="0">
                <a:solidFill>
                  <a:srgbClr val="185C99"/>
                </a:solidFill>
                <a:latin typeface="Segoe Print" panose="02000600000000000000" charset="0"/>
              </a:rPr>
              <a:t>2</a:t>
            </a:r>
            <a:endParaRPr lang="en-US" altLang="zh-CN" sz="4405" dirty="0">
              <a:solidFill>
                <a:srgbClr val="185C99"/>
              </a:solidFill>
              <a:latin typeface="Segoe Print" panose="02000600000000000000" charset="0"/>
            </a:endParaRPr>
          </a:p>
        </p:txBody>
      </p:sp>
      <p:sp>
        <p:nvSpPr>
          <p:cNvPr id="18" name="矩形 17"/>
          <p:cNvSpPr/>
          <p:nvPr/>
        </p:nvSpPr>
        <p:spPr>
          <a:xfrm>
            <a:off x="5893383" y="1771959"/>
            <a:ext cx="3364524" cy="3240335"/>
          </a:xfrm>
          <a:prstGeom prst="rect">
            <a:avLst/>
          </a:prstGeom>
          <a:blipFill>
            <a:blip r:embed="rId4" cstate="print">
              <a:extLst>
                <a:ext uri="{28A0092B-C50C-407E-A947-70E740481C1C}">
                  <a14:useLocalDpi xmlns:a14="http://schemas.microsoft.com/office/drawing/2010/main" val="0"/>
                </a:ext>
              </a:extLst>
            </a:blip>
            <a:stretch>
              <a:fillRect l="-7773" t="390" r="-35477" b="-390"/>
            </a:stretch>
          </a:blipFill>
          <a:ln w="38100">
            <a:noFill/>
          </a:ln>
          <a:effectLst>
            <a:outerShdw blurRad="114300" dist="38100" dir="2700000" sx="102000" sy="102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0" name="矩形 19"/>
          <p:cNvSpPr/>
          <p:nvPr/>
        </p:nvSpPr>
        <p:spPr>
          <a:xfrm>
            <a:off x="9090501" y="2465544"/>
            <a:ext cx="1809571" cy="1809571"/>
          </a:xfrm>
          <a:prstGeom prst="rect">
            <a:avLst/>
          </a:prstGeom>
          <a:blipFill>
            <a:blip r:embed="rId5" cstate="print">
              <a:extLst>
                <a:ext uri="{28A0092B-C50C-407E-A947-70E740481C1C}">
                  <a14:useLocalDpi xmlns:a14="http://schemas.microsoft.com/office/drawing/2010/main" val="0"/>
                </a:ext>
              </a:extLst>
            </a:blip>
            <a:stretch>
              <a:fillRect l="-38574"/>
            </a:stretch>
          </a:blipFill>
          <a:ln w="38100">
            <a:noFill/>
          </a:ln>
          <a:effectLst>
            <a:outerShdw blurRad="114300" dist="38100" dir="2700000" sx="102000" sy="102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1" name="矩形 20"/>
          <p:cNvSpPr/>
          <p:nvPr/>
        </p:nvSpPr>
        <p:spPr>
          <a:xfrm>
            <a:off x="6512078" y="3899843"/>
            <a:ext cx="1809571" cy="1809571"/>
          </a:xfrm>
          <a:prstGeom prst="rect">
            <a:avLst/>
          </a:prstGeom>
          <a:blipFill>
            <a:blip r:embed="rId6" cstate="print">
              <a:extLst>
                <a:ext uri="{28A0092B-C50C-407E-A947-70E740481C1C}">
                  <a14:useLocalDpi xmlns:a14="http://schemas.microsoft.com/office/drawing/2010/main" val="0"/>
                </a:ext>
              </a:extLst>
            </a:blip>
            <a:stretch>
              <a:fillRect l="-37037"/>
            </a:stretch>
          </a:blipFill>
          <a:ln w="38100">
            <a:noFill/>
          </a:ln>
          <a:effectLst>
            <a:outerShdw blurRad="114300" dist="38100" dir="2700000" sx="102000" sy="102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2" name="矩形 21"/>
          <p:cNvSpPr/>
          <p:nvPr/>
        </p:nvSpPr>
        <p:spPr>
          <a:xfrm>
            <a:off x="8051794" y="3595530"/>
            <a:ext cx="2325166" cy="2325166"/>
          </a:xfrm>
          <a:prstGeom prst="rect">
            <a:avLst/>
          </a:prstGeom>
          <a:blipFill>
            <a:blip r:embed="rId7" cstate="print">
              <a:extLst>
                <a:ext uri="{28A0092B-C50C-407E-A947-70E740481C1C}">
                  <a14:useLocalDpi xmlns:a14="http://schemas.microsoft.com/office/drawing/2010/main" val="0"/>
                </a:ext>
              </a:extLst>
            </a:blip>
            <a:stretch>
              <a:fillRect l="-10686" r="-25608"/>
            </a:stretch>
          </a:blipFill>
          <a:ln w="38100">
            <a:noFill/>
          </a:ln>
          <a:effectLst>
            <a:outerShdw blurRad="114300" dist="38100" dir="2700000" sx="102000" sy="102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5" name="矩形 9"/>
          <p:cNvSpPr/>
          <p:nvPr/>
        </p:nvSpPr>
        <p:spPr>
          <a:xfrm>
            <a:off x="1257300" y="1064895"/>
            <a:ext cx="4280535" cy="4892675"/>
          </a:xfrm>
          <a:prstGeom prst="rect">
            <a:avLst/>
          </a:prstGeom>
        </p:spPr>
        <p:txBody>
          <a:bodyPr wrap="square">
            <a:spAutoFit/>
          </a:bodyPr>
          <a:lstStyle/>
          <a:p>
            <a:pPr>
              <a:lnSpc>
                <a:spcPct val="100000"/>
              </a:lnSpc>
            </a:pPr>
            <a:r>
              <a:rPr lang="zh-CN" altLang="en-US" sz="2400" dirty="0">
                <a:solidFill>
                  <a:srgbClr val="445469"/>
                </a:solidFill>
                <a:latin typeface="微软雅黑" panose="020B0503020204020204" charset="-122"/>
                <a:ea typeface="微软雅黑" panose="020B0503020204020204" charset="-122"/>
                <a:sym typeface="Arial" panose="020B0604020202020204" pitchFamily="34" charset="0"/>
              </a:rPr>
              <a:t>为了处理曝光误差问题，试图最大限度地提高L2R和R2LNMT模型之间的一致性，并将NMT训练目标分为两部分：</a:t>
            </a:r>
            <a:r>
              <a:rPr lang="zh-CN" altLang="en-US" sz="240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Arial" panose="020B0604020202020204" pitchFamily="34" charset="0"/>
              </a:rPr>
              <a:t>训练数据的标准最大似然，以及基于当前模型参数的指示L2R和R2L模型发散的正则化项。</a:t>
            </a:r>
            <a:r>
              <a:rPr lang="zh-CN" altLang="en-US" sz="2400" dirty="0">
                <a:solidFill>
                  <a:srgbClr val="445469"/>
                </a:solidFill>
                <a:latin typeface="微软雅黑" panose="020B0503020204020204" charset="-122"/>
                <a:ea typeface="微软雅黑" panose="020B0503020204020204" charset="-122"/>
                <a:sym typeface="Arial" panose="020B0604020202020204" pitchFamily="34" charset="0"/>
              </a:rPr>
              <a:t>在这一部分中，将从基本的模型符号开始，然后讨论模型正则化项和有效的梯度逼近方法。在最后一部分中，表明L2R和R2LNMT模型可以共同改进，以获得更好的结果。</a:t>
            </a:r>
            <a:endParaRPr lang="zh-CN" altLang="en-US" sz="2400" dirty="0">
              <a:solidFill>
                <a:srgbClr val="445469"/>
              </a:solidFill>
              <a:latin typeface="微软雅黑" panose="020B0503020204020204" charset="-122"/>
              <a:ea typeface="微软雅黑" panose="020B0503020204020204" charset="-122"/>
              <a:sym typeface="Arial" panose="020B0604020202020204" pitchFamily="34" charset="0"/>
            </a:endParaRPr>
          </a:p>
        </p:txBody>
      </p:sp>
      <p:pic>
        <p:nvPicPr>
          <p:cNvPr id="34" name="图片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86329" y="303291"/>
            <a:ext cx="1841433" cy="552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advTm="0">
        <p:checker/>
      </p:transition>
    </mc:Choice>
    <mc:Fallback>
      <p:transition spd="slow" advClick="0" advTm="0">
        <p:check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screen"/>
          <a:stretch>
            <a:fillRect/>
          </a:stretch>
        </p:blipFill>
        <p:spPr>
          <a:xfrm>
            <a:off x="400526" y="225201"/>
            <a:ext cx="11391285" cy="6407598"/>
          </a:xfrm>
          <a:prstGeom prst="rect">
            <a:avLst/>
          </a:prstGeom>
          <a:effectLst>
            <a:outerShdw blurRad="190500" sx="102000" sy="102000" algn="ctr" rotWithShape="0">
              <a:prstClr val="black">
                <a:alpha val="30000"/>
              </a:prstClr>
            </a:outerShdw>
          </a:effectLst>
        </p:spPr>
      </p:pic>
      <p:pic>
        <p:nvPicPr>
          <p:cNvPr id="11" name="图片 10"/>
          <p:cNvPicPr>
            <a:picLocks noChangeAspect="1"/>
          </p:cNvPicPr>
          <p:nvPr/>
        </p:nvPicPr>
        <p:blipFill>
          <a:blip r:embed="rId2" cstate="screen"/>
          <a:stretch>
            <a:fillRect/>
          </a:stretch>
        </p:blipFill>
        <p:spPr>
          <a:xfrm rot="10800000">
            <a:off x="400524" y="225200"/>
            <a:ext cx="1845008" cy="1013050"/>
          </a:xfrm>
          <a:prstGeom prst="rect">
            <a:avLst/>
          </a:prstGeom>
        </p:spPr>
      </p:pic>
      <p:sp>
        <p:nvSpPr>
          <p:cNvPr id="12" name="文本框 11"/>
          <p:cNvSpPr txBox="1"/>
          <p:nvPr/>
        </p:nvSpPr>
        <p:spPr>
          <a:xfrm>
            <a:off x="1257469" y="295138"/>
            <a:ext cx="988064" cy="769620"/>
          </a:xfrm>
          <a:prstGeom prst="rect">
            <a:avLst/>
          </a:prstGeom>
          <a:noFill/>
        </p:spPr>
        <p:txBody>
          <a:bodyPr wrap="square" rtlCol="0">
            <a:spAutoFit/>
          </a:bodyPr>
          <a:lstStyle/>
          <a:p>
            <a:pPr algn="r"/>
            <a:r>
              <a:rPr lang="en-US" altLang="zh-CN" sz="4405" dirty="0">
                <a:solidFill>
                  <a:srgbClr val="185C99"/>
                </a:solidFill>
                <a:latin typeface="Segoe Print" panose="02000600000000000000" charset="0"/>
              </a:rPr>
              <a:t>2</a:t>
            </a:r>
            <a:endParaRPr lang="en-US" altLang="zh-CN" sz="4405" dirty="0">
              <a:solidFill>
                <a:srgbClr val="185C99"/>
              </a:solidFill>
              <a:latin typeface="Segoe Print" panose="02000600000000000000" charset="0"/>
            </a:endParaRPr>
          </a:p>
        </p:txBody>
      </p:sp>
      <p:sp>
        <p:nvSpPr>
          <p:cNvPr id="13" name="文本框 12"/>
          <p:cNvSpPr txBox="1"/>
          <p:nvPr/>
        </p:nvSpPr>
        <p:spPr>
          <a:xfrm>
            <a:off x="2245532" y="495709"/>
            <a:ext cx="2495550" cy="460375"/>
          </a:xfrm>
          <a:prstGeom prst="rect">
            <a:avLst/>
          </a:prstGeom>
          <a:noFill/>
        </p:spPr>
        <p:txBody>
          <a:bodyPr wrap="square" rtlCol="0">
            <a:spAutoFit/>
          </a:bodyPr>
          <a:lstStyle/>
          <a:p>
            <a:r>
              <a:rPr lang="en-US" altLang="zh-CN" sz="2400" dirty="0">
                <a:solidFill>
                  <a:srgbClr val="185C99"/>
                </a:solidFill>
                <a:latin typeface="微软雅黑" panose="020B0503020204020204" charset="-122"/>
                <a:ea typeface="微软雅黑" panose="020B0503020204020204" charset="-122"/>
                <a:sym typeface="+mn-ea"/>
              </a:rPr>
              <a:t>NMT</a:t>
            </a:r>
            <a:r>
              <a:rPr lang="zh-CN" altLang="en-US" sz="2400" dirty="0">
                <a:solidFill>
                  <a:srgbClr val="185C99"/>
                </a:solidFill>
                <a:latin typeface="微软雅黑" panose="020B0503020204020204" charset="-122"/>
                <a:ea typeface="微软雅黑" panose="020B0503020204020204" charset="-122"/>
                <a:sym typeface="+mn-ea"/>
              </a:rPr>
              <a:t>模型正则化</a:t>
            </a:r>
            <a:endParaRPr lang="zh-CN" altLang="en-US" sz="2400" dirty="0">
              <a:solidFill>
                <a:srgbClr val="185C99"/>
              </a:solidFill>
              <a:latin typeface="微软雅黑" panose="020B0503020204020204" charset="-122"/>
              <a:ea typeface="微软雅黑" panose="020B0503020204020204" charset="-122"/>
              <a:sym typeface="+mn-ea"/>
            </a:endParaRPr>
          </a:p>
        </p:txBody>
      </p:sp>
      <p:grpSp>
        <p:nvGrpSpPr>
          <p:cNvPr id="18" name="组合 17"/>
          <p:cNvGrpSpPr/>
          <p:nvPr/>
        </p:nvGrpSpPr>
        <p:grpSpPr>
          <a:xfrm>
            <a:off x="3279499" y="1866514"/>
            <a:ext cx="613516" cy="157160"/>
            <a:chOff x="2581275" y="4152901"/>
            <a:chExt cx="613516" cy="157160"/>
          </a:xfrm>
        </p:grpSpPr>
        <p:sp>
          <p:nvSpPr>
            <p:cNvPr id="20" name="椭圆 19"/>
            <p:cNvSpPr/>
            <p:nvPr/>
          </p:nvSpPr>
          <p:spPr>
            <a:xfrm>
              <a:off x="2581275" y="4200525"/>
              <a:ext cx="61913" cy="6191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1" name="椭圆 20"/>
            <p:cNvSpPr/>
            <p:nvPr/>
          </p:nvSpPr>
          <p:spPr>
            <a:xfrm>
              <a:off x="2772649" y="4200525"/>
              <a:ext cx="61913" cy="61913"/>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2" name="椭圆 21"/>
            <p:cNvSpPr/>
            <p:nvPr/>
          </p:nvSpPr>
          <p:spPr>
            <a:xfrm>
              <a:off x="2964023" y="4200525"/>
              <a:ext cx="61913" cy="61913"/>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grpSp>
          <p:nvGrpSpPr>
            <p:cNvPr id="23" name="组合 22"/>
            <p:cNvGrpSpPr/>
            <p:nvPr/>
          </p:nvGrpSpPr>
          <p:grpSpPr>
            <a:xfrm>
              <a:off x="3116003" y="4152901"/>
              <a:ext cx="78788" cy="157160"/>
              <a:chOff x="2690813" y="2157413"/>
              <a:chExt cx="300832" cy="600074"/>
            </a:xfrm>
          </p:grpSpPr>
          <p:cxnSp>
            <p:nvCxnSpPr>
              <p:cNvPr id="24" name="直接连接符 23"/>
              <p:cNvCxnSpPr/>
              <p:nvPr/>
            </p:nvCxnSpPr>
            <p:spPr>
              <a:xfrm>
                <a:off x="2690813" y="2157413"/>
                <a:ext cx="300037" cy="300037"/>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2691608" y="2457450"/>
                <a:ext cx="300037" cy="300037"/>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6" name="组合 25"/>
          <p:cNvGrpSpPr/>
          <p:nvPr/>
        </p:nvGrpSpPr>
        <p:grpSpPr>
          <a:xfrm>
            <a:off x="5873231" y="1888739"/>
            <a:ext cx="613516" cy="157160"/>
            <a:chOff x="2581275" y="4152901"/>
            <a:chExt cx="613516" cy="157160"/>
          </a:xfrm>
        </p:grpSpPr>
        <p:sp>
          <p:nvSpPr>
            <p:cNvPr id="27" name="椭圆 26"/>
            <p:cNvSpPr/>
            <p:nvPr/>
          </p:nvSpPr>
          <p:spPr>
            <a:xfrm>
              <a:off x="2581275" y="4200525"/>
              <a:ext cx="61913" cy="6191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8" name="椭圆 27"/>
            <p:cNvSpPr/>
            <p:nvPr/>
          </p:nvSpPr>
          <p:spPr>
            <a:xfrm>
              <a:off x="2772649" y="4200525"/>
              <a:ext cx="61913" cy="61913"/>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29" name="椭圆 28"/>
            <p:cNvSpPr/>
            <p:nvPr/>
          </p:nvSpPr>
          <p:spPr>
            <a:xfrm>
              <a:off x="2964023" y="4200525"/>
              <a:ext cx="61913" cy="61913"/>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grpSp>
          <p:nvGrpSpPr>
            <p:cNvPr id="30" name="组合 29"/>
            <p:cNvGrpSpPr/>
            <p:nvPr/>
          </p:nvGrpSpPr>
          <p:grpSpPr>
            <a:xfrm>
              <a:off x="3116003" y="4152901"/>
              <a:ext cx="78788" cy="157160"/>
              <a:chOff x="2690813" y="2157413"/>
              <a:chExt cx="300832" cy="600074"/>
            </a:xfrm>
          </p:grpSpPr>
          <p:cxnSp>
            <p:nvCxnSpPr>
              <p:cNvPr id="31" name="直接连接符 30"/>
              <p:cNvCxnSpPr/>
              <p:nvPr/>
            </p:nvCxnSpPr>
            <p:spPr>
              <a:xfrm>
                <a:off x="2690813" y="2157413"/>
                <a:ext cx="300037" cy="300037"/>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2691608" y="2457450"/>
                <a:ext cx="300037" cy="300037"/>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33" name="组合 32"/>
          <p:cNvGrpSpPr/>
          <p:nvPr/>
        </p:nvGrpSpPr>
        <p:grpSpPr>
          <a:xfrm>
            <a:off x="8502523" y="1841749"/>
            <a:ext cx="613516" cy="157160"/>
            <a:chOff x="2581275" y="4152901"/>
            <a:chExt cx="613516" cy="157160"/>
          </a:xfrm>
        </p:grpSpPr>
        <p:sp>
          <p:nvSpPr>
            <p:cNvPr id="34" name="椭圆 33"/>
            <p:cNvSpPr/>
            <p:nvPr/>
          </p:nvSpPr>
          <p:spPr>
            <a:xfrm>
              <a:off x="2581275" y="4200525"/>
              <a:ext cx="61913" cy="6191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35" name="椭圆 34"/>
            <p:cNvSpPr/>
            <p:nvPr/>
          </p:nvSpPr>
          <p:spPr>
            <a:xfrm>
              <a:off x="2772649" y="4200525"/>
              <a:ext cx="61913" cy="61913"/>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36" name="椭圆 35"/>
            <p:cNvSpPr/>
            <p:nvPr/>
          </p:nvSpPr>
          <p:spPr>
            <a:xfrm>
              <a:off x="2964023" y="4200525"/>
              <a:ext cx="61913" cy="61913"/>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grpSp>
          <p:nvGrpSpPr>
            <p:cNvPr id="37" name="组合 36"/>
            <p:cNvGrpSpPr/>
            <p:nvPr/>
          </p:nvGrpSpPr>
          <p:grpSpPr>
            <a:xfrm>
              <a:off x="3116003" y="4152901"/>
              <a:ext cx="78788" cy="157160"/>
              <a:chOff x="2690813" y="2157413"/>
              <a:chExt cx="300832" cy="600074"/>
            </a:xfrm>
          </p:grpSpPr>
          <p:cxnSp>
            <p:nvCxnSpPr>
              <p:cNvPr id="38" name="直接连接符 37"/>
              <p:cNvCxnSpPr/>
              <p:nvPr/>
            </p:nvCxnSpPr>
            <p:spPr>
              <a:xfrm>
                <a:off x="2690813" y="2157413"/>
                <a:ext cx="300037" cy="300037"/>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2691608" y="2457450"/>
                <a:ext cx="300037" cy="300037"/>
              </a:xfrm>
              <a:prstGeom prst="line">
                <a:avLst/>
              </a:prstGeom>
              <a:ln w="34925" cap="rnd">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sp>
        <p:nvSpPr>
          <p:cNvPr id="42" name="矩形 41"/>
          <p:cNvSpPr/>
          <p:nvPr/>
        </p:nvSpPr>
        <p:spPr>
          <a:xfrm>
            <a:off x="1081405" y="3194685"/>
            <a:ext cx="4143375" cy="1014730"/>
          </a:xfrm>
          <a:prstGeom prst="rect">
            <a:avLst/>
          </a:prstGeom>
        </p:spPr>
        <p:txBody>
          <a:bodyPr wrap="square">
            <a:spAutoFit/>
          </a:bodyPr>
          <a:lstStyle/>
          <a:p>
            <a:pPr algn="just">
              <a:lnSpc>
                <a:spcPct val="100000"/>
              </a:lnSpc>
            </a:pPr>
            <a:r>
              <a:rPr lang="zh-CN" altLang="en-US" sz="2000" dirty="0">
                <a:solidFill>
                  <a:srgbClr val="445469"/>
                </a:solidFill>
                <a:latin typeface="微软雅黑" panose="020B0503020204020204" charset="-122"/>
                <a:ea typeface="微软雅黑" panose="020B0503020204020204" charset="-122"/>
              </a:rPr>
              <a:t>由于L2R和R2L模型是相同翻译概率的不同链式分解，两种模型的输出概率应该是相同的。</a:t>
            </a:r>
            <a:endParaRPr lang="zh-CN" altLang="en-US" sz="2000" dirty="0">
              <a:solidFill>
                <a:srgbClr val="445469"/>
              </a:solidFill>
              <a:latin typeface="微软雅黑" panose="020B0503020204020204" charset="-122"/>
              <a:ea typeface="微软雅黑" panose="020B0503020204020204" charset="-122"/>
            </a:endParaRPr>
          </a:p>
        </p:txBody>
      </p:sp>
      <p:grpSp>
        <p:nvGrpSpPr>
          <p:cNvPr id="43" name="组合 42"/>
          <p:cNvGrpSpPr/>
          <p:nvPr/>
        </p:nvGrpSpPr>
        <p:grpSpPr>
          <a:xfrm>
            <a:off x="1521041" y="1238340"/>
            <a:ext cx="1206500" cy="1784850"/>
            <a:chOff x="1548813" y="1833335"/>
            <a:chExt cx="1206500" cy="1784850"/>
          </a:xfrm>
        </p:grpSpPr>
        <p:grpSp>
          <p:nvGrpSpPr>
            <p:cNvPr id="44" name="组合 43"/>
            <p:cNvGrpSpPr/>
            <p:nvPr/>
          </p:nvGrpSpPr>
          <p:grpSpPr>
            <a:xfrm>
              <a:off x="1548813" y="1833335"/>
              <a:ext cx="1206500" cy="1206500"/>
              <a:chOff x="1548813" y="1833335"/>
              <a:chExt cx="1206500" cy="1206500"/>
            </a:xfrm>
          </p:grpSpPr>
          <p:grpSp>
            <p:nvGrpSpPr>
              <p:cNvPr id="48" name="组合 47"/>
              <p:cNvGrpSpPr/>
              <p:nvPr/>
            </p:nvGrpSpPr>
            <p:grpSpPr>
              <a:xfrm>
                <a:off x="1548813" y="1833335"/>
                <a:ext cx="1206500" cy="1206500"/>
                <a:chOff x="1200150" y="2457450"/>
                <a:chExt cx="1206500" cy="1206500"/>
              </a:xfrm>
            </p:grpSpPr>
            <p:sp>
              <p:nvSpPr>
                <p:cNvPr id="50" name="椭圆 49"/>
                <p:cNvSpPr/>
                <p:nvPr/>
              </p:nvSpPr>
              <p:spPr>
                <a:xfrm>
                  <a:off x="1320800" y="2578100"/>
                  <a:ext cx="965200" cy="965200"/>
                </a:xfrm>
                <a:prstGeom prst="ellipse">
                  <a:avLst/>
                </a:prstGeom>
                <a:solidFill>
                  <a:srgbClr val="9BD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51" name="弧形 50"/>
                <p:cNvSpPr/>
                <p:nvPr/>
              </p:nvSpPr>
              <p:spPr>
                <a:xfrm>
                  <a:off x="1200150" y="2457450"/>
                  <a:ext cx="1206500" cy="1206500"/>
                </a:xfrm>
                <a:prstGeom prst="arc">
                  <a:avLst>
                    <a:gd name="adj1" fmla="val 109779"/>
                    <a:gd name="adj2" fmla="val 5274116"/>
                  </a:avLst>
                </a:prstGeom>
                <a:ln w="127000" cap="rnd">
                  <a:solidFill>
                    <a:srgbClr val="9BDAF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0"/>
                </a:p>
              </p:txBody>
            </p:sp>
          </p:grpSp>
          <p:sp>
            <p:nvSpPr>
              <p:cNvPr id="49" name="Freeform 136"/>
              <p:cNvSpPr>
                <a:spLocks noEditPoints="1"/>
              </p:cNvSpPr>
              <p:nvPr/>
            </p:nvSpPr>
            <p:spPr bwMode="auto">
              <a:xfrm>
                <a:off x="1966143" y="2279620"/>
                <a:ext cx="371840" cy="313930"/>
              </a:xfrm>
              <a:custGeom>
                <a:avLst/>
                <a:gdLst>
                  <a:gd name="T0" fmla="*/ 190 w 206"/>
                  <a:gd name="T1" fmla="*/ 0 h 174"/>
                  <a:gd name="T2" fmla="*/ 15 w 206"/>
                  <a:gd name="T3" fmla="*/ 0 h 174"/>
                  <a:gd name="T4" fmla="*/ 0 w 206"/>
                  <a:gd name="T5" fmla="*/ 15 h 174"/>
                  <a:gd name="T6" fmla="*/ 0 w 206"/>
                  <a:gd name="T7" fmla="*/ 113 h 174"/>
                  <a:gd name="T8" fmla="*/ 0 w 206"/>
                  <a:gd name="T9" fmla="*/ 121 h 174"/>
                  <a:gd name="T10" fmla="*/ 0 w 206"/>
                  <a:gd name="T11" fmla="*/ 131 h 174"/>
                  <a:gd name="T12" fmla="*/ 15 w 206"/>
                  <a:gd name="T13" fmla="*/ 147 h 174"/>
                  <a:gd name="T14" fmla="*/ 84 w 206"/>
                  <a:gd name="T15" fmla="*/ 147 h 174"/>
                  <a:gd name="T16" fmla="*/ 82 w 206"/>
                  <a:gd name="T17" fmla="*/ 164 h 174"/>
                  <a:gd name="T18" fmla="*/ 70 w 206"/>
                  <a:gd name="T19" fmla="*/ 164 h 174"/>
                  <a:gd name="T20" fmla="*/ 64 w 206"/>
                  <a:gd name="T21" fmla="*/ 169 h 174"/>
                  <a:gd name="T22" fmla="*/ 70 w 206"/>
                  <a:gd name="T23" fmla="*/ 174 h 174"/>
                  <a:gd name="T24" fmla="*/ 136 w 206"/>
                  <a:gd name="T25" fmla="*/ 174 h 174"/>
                  <a:gd name="T26" fmla="*/ 141 w 206"/>
                  <a:gd name="T27" fmla="*/ 169 h 174"/>
                  <a:gd name="T28" fmla="*/ 136 w 206"/>
                  <a:gd name="T29" fmla="*/ 164 h 174"/>
                  <a:gd name="T30" fmla="*/ 124 w 206"/>
                  <a:gd name="T31" fmla="*/ 164 h 174"/>
                  <a:gd name="T32" fmla="*/ 121 w 206"/>
                  <a:gd name="T33" fmla="*/ 147 h 174"/>
                  <a:gd name="T34" fmla="*/ 190 w 206"/>
                  <a:gd name="T35" fmla="*/ 147 h 174"/>
                  <a:gd name="T36" fmla="*/ 206 w 206"/>
                  <a:gd name="T37" fmla="*/ 131 h 174"/>
                  <a:gd name="T38" fmla="*/ 206 w 206"/>
                  <a:gd name="T39" fmla="*/ 121 h 174"/>
                  <a:gd name="T40" fmla="*/ 206 w 206"/>
                  <a:gd name="T41" fmla="*/ 113 h 174"/>
                  <a:gd name="T42" fmla="*/ 206 w 206"/>
                  <a:gd name="T43" fmla="*/ 15 h 174"/>
                  <a:gd name="T44" fmla="*/ 190 w 206"/>
                  <a:gd name="T45" fmla="*/ 0 h 174"/>
                  <a:gd name="T46" fmla="*/ 198 w 206"/>
                  <a:gd name="T47" fmla="*/ 131 h 174"/>
                  <a:gd name="T48" fmla="*/ 190 w 206"/>
                  <a:gd name="T49" fmla="*/ 139 h 174"/>
                  <a:gd name="T50" fmla="*/ 15 w 206"/>
                  <a:gd name="T51" fmla="*/ 139 h 174"/>
                  <a:gd name="T52" fmla="*/ 8 w 206"/>
                  <a:gd name="T53" fmla="*/ 131 h 174"/>
                  <a:gd name="T54" fmla="*/ 8 w 206"/>
                  <a:gd name="T55" fmla="*/ 121 h 174"/>
                  <a:gd name="T56" fmla="*/ 198 w 206"/>
                  <a:gd name="T57" fmla="*/ 121 h 174"/>
                  <a:gd name="T58" fmla="*/ 198 w 206"/>
                  <a:gd name="T59" fmla="*/ 131 h 174"/>
                  <a:gd name="T60" fmla="*/ 8 w 206"/>
                  <a:gd name="T61" fmla="*/ 113 h 174"/>
                  <a:gd name="T62" fmla="*/ 8 w 206"/>
                  <a:gd name="T63" fmla="*/ 15 h 174"/>
                  <a:gd name="T64" fmla="*/ 15 w 206"/>
                  <a:gd name="T65" fmla="*/ 8 h 174"/>
                  <a:gd name="T66" fmla="*/ 190 w 206"/>
                  <a:gd name="T67" fmla="*/ 8 h 174"/>
                  <a:gd name="T68" fmla="*/ 198 w 206"/>
                  <a:gd name="T69" fmla="*/ 15 h 174"/>
                  <a:gd name="T70" fmla="*/ 198 w 206"/>
                  <a:gd name="T71" fmla="*/ 113 h 174"/>
                  <a:gd name="T72" fmla="*/ 8 w 206"/>
                  <a:gd name="T73" fmla="*/ 11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174">
                    <a:moveTo>
                      <a:pt x="190" y="0"/>
                    </a:moveTo>
                    <a:cubicBezTo>
                      <a:pt x="15" y="0"/>
                      <a:pt x="15" y="0"/>
                      <a:pt x="15" y="0"/>
                    </a:cubicBezTo>
                    <a:cubicBezTo>
                      <a:pt x="7" y="0"/>
                      <a:pt x="0" y="7"/>
                      <a:pt x="0" y="15"/>
                    </a:cubicBezTo>
                    <a:cubicBezTo>
                      <a:pt x="0" y="113"/>
                      <a:pt x="0" y="113"/>
                      <a:pt x="0" y="113"/>
                    </a:cubicBezTo>
                    <a:cubicBezTo>
                      <a:pt x="0" y="121"/>
                      <a:pt x="0" y="121"/>
                      <a:pt x="0" y="121"/>
                    </a:cubicBezTo>
                    <a:cubicBezTo>
                      <a:pt x="0" y="131"/>
                      <a:pt x="0" y="131"/>
                      <a:pt x="0" y="131"/>
                    </a:cubicBezTo>
                    <a:cubicBezTo>
                      <a:pt x="0" y="140"/>
                      <a:pt x="7" y="147"/>
                      <a:pt x="15" y="147"/>
                    </a:cubicBezTo>
                    <a:cubicBezTo>
                      <a:pt x="84" y="147"/>
                      <a:pt x="84" y="147"/>
                      <a:pt x="84" y="147"/>
                    </a:cubicBezTo>
                    <a:cubicBezTo>
                      <a:pt x="84" y="152"/>
                      <a:pt x="84" y="159"/>
                      <a:pt x="82" y="164"/>
                    </a:cubicBezTo>
                    <a:cubicBezTo>
                      <a:pt x="70" y="164"/>
                      <a:pt x="70" y="164"/>
                      <a:pt x="70" y="164"/>
                    </a:cubicBezTo>
                    <a:cubicBezTo>
                      <a:pt x="67" y="164"/>
                      <a:pt x="64" y="166"/>
                      <a:pt x="64" y="169"/>
                    </a:cubicBezTo>
                    <a:cubicBezTo>
                      <a:pt x="64" y="172"/>
                      <a:pt x="67" y="174"/>
                      <a:pt x="70" y="174"/>
                    </a:cubicBezTo>
                    <a:cubicBezTo>
                      <a:pt x="136" y="174"/>
                      <a:pt x="136" y="174"/>
                      <a:pt x="136" y="174"/>
                    </a:cubicBezTo>
                    <a:cubicBezTo>
                      <a:pt x="139" y="174"/>
                      <a:pt x="141" y="172"/>
                      <a:pt x="141" y="169"/>
                    </a:cubicBezTo>
                    <a:cubicBezTo>
                      <a:pt x="141" y="166"/>
                      <a:pt x="139" y="164"/>
                      <a:pt x="136" y="164"/>
                    </a:cubicBezTo>
                    <a:cubicBezTo>
                      <a:pt x="124" y="164"/>
                      <a:pt x="124" y="164"/>
                      <a:pt x="124" y="164"/>
                    </a:cubicBezTo>
                    <a:cubicBezTo>
                      <a:pt x="122" y="159"/>
                      <a:pt x="121" y="152"/>
                      <a:pt x="121" y="147"/>
                    </a:cubicBezTo>
                    <a:cubicBezTo>
                      <a:pt x="190" y="147"/>
                      <a:pt x="190" y="147"/>
                      <a:pt x="190" y="147"/>
                    </a:cubicBezTo>
                    <a:cubicBezTo>
                      <a:pt x="199" y="147"/>
                      <a:pt x="206" y="140"/>
                      <a:pt x="206" y="131"/>
                    </a:cubicBezTo>
                    <a:cubicBezTo>
                      <a:pt x="206" y="121"/>
                      <a:pt x="206" y="121"/>
                      <a:pt x="206" y="121"/>
                    </a:cubicBezTo>
                    <a:cubicBezTo>
                      <a:pt x="206" y="113"/>
                      <a:pt x="206" y="113"/>
                      <a:pt x="206" y="113"/>
                    </a:cubicBezTo>
                    <a:cubicBezTo>
                      <a:pt x="206" y="15"/>
                      <a:pt x="206" y="15"/>
                      <a:pt x="206" y="15"/>
                    </a:cubicBezTo>
                    <a:cubicBezTo>
                      <a:pt x="206" y="7"/>
                      <a:pt x="199" y="0"/>
                      <a:pt x="190" y="0"/>
                    </a:cubicBezTo>
                    <a:close/>
                    <a:moveTo>
                      <a:pt x="198" y="131"/>
                    </a:moveTo>
                    <a:cubicBezTo>
                      <a:pt x="198" y="135"/>
                      <a:pt x="195" y="139"/>
                      <a:pt x="190" y="139"/>
                    </a:cubicBezTo>
                    <a:cubicBezTo>
                      <a:pt x="15" y="139"/>
                      <a:pt x="15" y="139"/>
                      <a:pt x="15" y="139"/>
                    </a:cubicBezTo>
                    <a:cubicBezTo>
                      <a:pt x="11" y="139"/>
                      <a:pt x="8" y="135"/>
                      <a:pt x="8" y="131"/>
                    </a:cubicBezTo>
                    <a:cubicBezTo>
                      <a:pt x="8" y="121"/>
                      <a:pt x="8" y="121"/>
                      <a:pt x="8" y="121"/>
                    </a:cubicBezTo>
                    <a:cubicBezTo>
                      <a:pt x="198" y="121"/>
                      <a:pt x="198" y="121"/>
                      <a:pt x="198" y="121"/>
                    </a:cubicBezTo>
                    <a:lnTo>
                      <a:pt x="198" y="131"/>
                    </a:lnTo>
                    <a:close/>
                    <a:moveTo>
                      <a:pt x="8" y="113"/>
                    </a:moveTo>
                    <a:cubicBezTo>
                      <a:pt x="8" y="15"/>
                      <a:pt x="8" y="15"/>
                      <a:pt x="8" y="15"/>
                    </a:cubicBezTo>
                    <a:cubicBezTo>
                      <a:pt x="8" y="11"/>
                      <a:pt x="11" y="8"/>
                      <a:pt x="15" y="8"/>
                    </a:cubicBezTo>
                    <a:cubicBezTo>
                      <a:pt x="190" y="8"/>
                      <a:pt x="190" y="8"/>
                      <a:pt x="190" y="8"/>
                    </a:cubicBezTo>
                    <a:cubicBezTo>
                      <a:pt x="195" y="8"/>
                      <a:pt x="198" y="11"/>
                      <a:pt x="198" y="15"/>
                    </a:cubicBezTo>
                    <a:cubicBezTo>
                      <a:pt x="198" y="113"/>
                      <a:pt x="198" y="113"/>
                      <a:pt x="198" y="113"/>
                    </a:cubicBezTo>
                    <a:lnTo>
                      <a:pt x="8" y="113"/>
                    </a:lnTo>
                    <a:close/>
                  </a:path>
                </a:pathLst>
              </a:custGeom>
              <a:solidFill>
                <a:schemeClr val="bg1"/>
              </a:solidFill>
              <a:ln>
                <a:noFill/>
              </a:ln>
            </p:spPr>
            <p:txBody>
              <a:bodyPr vert="horz" wrap="square" lIns="91439" tIns="45719" rIns="91439" bIns="45719" numCol="1" anchor="t" anchorCtr="0" compatLnSpc="1"/>
              <a:lstStyle/>
              <a:p>
                <a:endParaRPr lang="zh-CN" altLang="en-US" sz="1700"/>
              </a:p>
            </p:txBody>
          </p:sp>
        </p:grpSp>
        <p:sp>
          <p:nvSpPr>
            <p:cNvPr id="46" name="圆角矩形 128"/>
            <p:cNvSpPr/>
            <p:nvPr/>
          </p:nvSpPr>
          <p:spPr>
            <a:xfrm>
              <a:off x="1752920" y="3266382"/>
              <a:ext cx="798286" cy="351803"/>
            </a:xfrm>
            <a:prstGeom prst="roundRect">
              <a:avLst>
                <a:gd name="adj" fmla="val 50000"/>
              </a:avLst>
            </a:prstGeom>
            <a:solidFill>
              <a:srgbClr val="9BD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grpSp>
      <p:grpSp>
        <p:nvGrpSpPr>
          <p:cNvPr id="55" name="组合 54"/>
          <p:cNvGrpSpPr/>
          <p:nvPr/>
        </p:nvGrpSpPr>
        <p:grpSpPr>
          <a:xfrm>
            <a:off x="4222723" y="1251040"/>
            <a:ext cx="1206500" cy="1772114"/>
            <a:chOff x="4178105" y="1833335"/>
            <a:chExt cx="1206500" cy="1772114"/>
          </a:xfrm>
        </p:grpSpPr>
        <p:grpSp>
          <p:nvGrpSpPr>
            <p:cNvPr id="56" name="组合 55"/>
            <p:cNvGrpSpPr/>
            <p:nvPr/>
          </p:nvGrpSpPr>
          <p:grpSpPr>
            <a:xfrm>
              <a:off x="4178105" y="1833335"/>
              <a:ext cx="1206500" cy="1206500"/>
              <a:chOff x="1200150" y="2457450"/>
              <a:chExt cx="1206500" cy="1206500"/>
            </a:xfrm>
          </p:grpSpPr>
          <p:sp>
            <p:nvSpPr>
              <p:cNvPr id="61" name="椭圆 60"/>
              <p:cNvSpPr/>
              <p:nvPr/>
            </p:nvSpPr>
            <p:spPr>
              <a:xfrm>
                <a:off x="1320800" y="2578100"/>
                <a:ext cx="965200" cy="965200"/>
              </a:xfrm>
              <a:prstGeom prst="ellipse">
                <a:avLst/>
              </a:prstGeom>
              <a:solidFill>
                <a:srgbClr val="419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62" name="弧形 61"/>
              <p:cNvSpPr/>
              <p:nvPr/>
            </p:nvSpPr>
            <p:spPr>
              <a:xfrm>
                <a:off x="1200150" y="2457450"/>
                <a:ext cx="1206500" cy="1206500"/>
              </a:xfrm>
              <a:prstGeom prst="arc">
                <a:avLst>
                  <a:gd name="adj1" fmla="val 109779"/>
                  <a:gd name="adj2" fmla="val 10659274"/>
                </a:avLst>
              </a:prstGeom>
              <a:ln w="127000" cap="rnd">
                <a:solidFill>
                  <a:srgbClr val="419C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0"/>
              </a:p>
            </p:txBody>
          </p:sp>
        </p:grpSp>
        <p:sp>
          <p:nvSpPr>
            <p:cNvPr id="57" name="Freeform 50"/>
            <p:cNvSpPr>
              <a:spLocks noEditPoints="1"/>
            </p:cNvSpPr>
            <p:nvPr/>
          </p:nvSpPr>
          <p:spPr bwMode="auto">
            <a:xfrm>
              <a:off x="4615089" y="2279620"/>
              <a:ext cx="332532" cy="278874"/>
            </a:xfrm>
            <a:custGeom>
              <a:avLst/>
              <a:gdLst>
                <a:gd name="T0" fmla="*/ 0 w 471"/>
                <a:gd name="T1" fmla="*/ 395 h 395"/>
                <a:gd name="T2" fmla="*/ 90 w 471"/>
                <a:gd name="T3" fmla="*/ 395 h 395"/>
                <a:gd name="T4" fmla="*/ 90 w 471"/>
                <a:gd name="T5" fmla="*/ 234 h 395"/>
                <a:gd name="T6" fmla="*/ 0 w 471"/>
                <a:gd name="T7" fmla="*/ 234 h 395"/>
                <a:gd name="T8" fmla="*/ 0 w 471"/>
                <a:gd name="T9" fmla="*/ 395 h 395"/>
                <a:gd name="T10" fmla="*/ 19 w 471"/>
                <a:gd name="T11" fmla="*/ 253 h 395"/>
                <a:gd name="T12" fmla="*/ 71 w 471"/>
                <a:gd name="T13" fmla="*/ 253 h 395"/>
                <a:gd name="T14" fmla="*/ 71 w 471"/>
                <a:gd name="T15" fmla="*/ 376 h 395"/>
                <a:gd name="T16" fmla="*/ 19 w 471"/>
                <a:gd name="T17" fmla="*/ 376 h 395"/>
                <a:gd name="T18" fmla="*/ 19 w 471"/>
                <a:gd name="T19" fmla="*/ 253 h 395"/>
                <a:gd name="T20" fmla="*/ 128 w 471"/>
                <a:gd name="T21" fmla="*/ 395 h 395"/>
                <a:gd name="T22" fmla="*/ 218 w 471"/>
                <a:gd name="T23" fmla="*/ 395 h 395"/>
                <a:gd name="T24" fmla="*/ 218 w 471"/>
                <a:gd name="T25" fmla="*/ 87 h 395"/>
                <a:gd name="T26" fmla="*/ 128 w 471"/>
                <a:gd name="T27" fmla="*/ 87 h 395"/>
                <a:gd name="T28" fmla="*/ 128 w 471"/>
                <a:gd name="T29" fmla="*/ 395 h 395"/>
                <a:gd name="T30" fmla="*/ 147 w 471"/>
                <a:gd name="T31" fmla="*/ 106 h 395"/>
                <a:gd name="T32" fmla="*/ 199 w 471"/>
                <a:gd name="T33" fmla="*/ 106 h 395"/>
                <a:gd name="T34" fmla="*/ 199 w 471"/>
                <a:gd name="T35" fmla="*/ 376 h 395"/>
                <a:gd name="T36" fmla="*/ 147 w 471"/>
                <a:gd name="T37" fmla="*/ 376 h 395"/>
                <a:gd name="T38" fmla="*/ 147 w 471"/>
                <a:gd name="T39" fmla="*/ 106 h 395"/>
                <a:gd name="T40" fmla="*/ 383 w 471"/>
                <a:gd name="T41" fmla="*/ 156 h 395"/>
                <a:gd name="T42" fmla="*/ 383 w 471"/>
                <a:gd name="T43" fmla="*/ 395 h 395"/>
                <a:gd name="T44" fmla="*/ 471 w 471"/>
                <a:gd name="T45" fmla="*/ 395 h 395"/>
                <a:gd name="T46" fmla="*/ 471 w 471"/>
                <a:gd name="T47" fmla="*/ 156 h 395"/>
                <a:gd name="T48" fmla="*/ 383 w 471"/>
                <a:gd name="T49" fmla="*/ 156 h 395"/>
                <a:gd name="T50" fmla="*/ 452 w 471"/>
                <a:gd name="T51" fmla="*/ 376 h 395"/>
                <a:gd name="T52" fmla="*/ 402 w 471"/>
                <a:gd name="T53" fmla="*/ 376 h 395"/>
                <a:gd name="T54" fmla="*/ 402 w 471"/>
                <a:gd name="T55" fmla="*/ 175 h 395"/>
                <a:gd name="T56" fmla="*/ 452 w 471"/>
                <a:gd name="T57" fmla="*/ 175 h 395"/>
                <a:gd name="T58" fmla="*/ 452 w 471"/>
                <a:gd name="T59" fmla="*/ 376 h 395"/>
                <a:gd name="T60" fmla="*/ 256 w 471"/>
                <a:gd name="T61" fmla="*/ 395 h 395"/>
                <a:gd name="T62" fmla="*/ 346 w 471"/>
                <a:gd name="T63" fmla="*/ 395 h 395"/>
                <a:gd name="T64" fmla="*/ 346 w 471"/>
                <a:gd name="T65" fmla="*/ 0 h 395"/>
                <a:gd name="T66" fmla="*/ 256 w 471"/>
                <a:gd name="T67" fmla="*/ 0 h 395"/>
                <a:gd name="T68" fmla="*/ 256 w 471"/>
                <a:gd name="T69" fmla="*/ 395 h 395"/>
                <a:gd name="T70" fmla="*/ 275 w 471"/>
                <a:gd name="T71" fmla="*/ 19 h 395"/>
                <a:gd name="T72" fmla="*/ 327 w 471"/>
                <a:gd name="T73" fmla="*/ 19 h 395"/>
                <a:gd name="T74" fmla="*/ 327 w 471"/>
                <a:gd name="T75" fmla="*/ 376 h 395"/>
                <a:gd name="T76" fmla="*/ 275 w 471"/>
                <a:gd name="T77" fmla="*/ 376 h 395"/>
                <a:gd name="T78" fmla="*/ 275 w 471"/>
                <a:gd name="T79"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1" h="395">
                  <a:moveTo>
                    <a:pt x="0" y="395"/>
                  </a:moveTo>
                  <a:lnTo>
                    <a:pt x="90" y="395"/>
                  </a:lnTo>
                  <a:lnTo>
                    <a:pt x="90" y="234"/>
                  </a:lnTo>
                  <a:lnTo>
                    <a:pt x="0" y="234"/>
                  </a:lnTo>
                  <a:lnTo>
                    <a:pt x="0" y="395"/>
                  </a:lnTo>
                  <a:close/>
                  <a:moveTo>
                    <a:pt x="19" y="253"/>
                  </a:moveTo>
                  <a:lnTo>
                    <a:pt x="71" y="253"/>
                  </a:lnTo>
                  <a:lnTo>
                    <a:pt x="71" y="376"/>
                  </a:lnTo>
                  <a:lnTo>
                    <a:pt x="19" y="376"/>
                  </a:lnTo>
                  <a:lnTo>
                    <a:pt x="19" y="253"/>
                  </a:lnTo>
                  <a:close/>
                  <a:moveTo>
                    <a:pt x="128" y="395"/>
                  </a:moveTo>
                  <a:lnTo>
                    <a:pt x="218" y="395"/>
                  </a:lnTo>
                  <a:lnTo>
                    <a:pt x="218" y="87"/>
                  </a:lnTo>
                  <a:lnTo>
                    <a:pt x="128" y="87"/>
                  </a:lnTo>
                  <a:lnTo>
                    <a:pt x="128" y="395"/>
                  </a:lnTo>
                  <a:close/>
                  <a:moveTo>
                    <a:pt x="147" y="106"/>
                  </a:moveTo>
                  <a:lnTo>
                    <a:pt x="199" y="106"/>
                  </a:lnTo>
                  <a:lnTo>
                    <a:pt x="199" y="376"/>
                  </a:lnTo>
                  <a:lnTo>
                    <a:pt x="147" y="376"/>
                  </a:lnTo>
                  <a:lnTo>
                    <a:pt x="147" y="106"/>
                  </a:lnTo>
                  <a:close/>
                  <a:moveTo>
                    <a:pt x="383" y="156"/>
                  </a:moveTo>
                  <a:lnTo>
                    <a:pt x="383" y="395"/>
                  </a:lnTo>
                  <a:lnTo>
                    <a:pt x="471" y="395"/>
                  </a:lnTo>
                  <a:lnTo>
                    <a:pt x="471" y="156"/>
                  </a:lnTo>
                  <a:lnTo>
                    <a:pt x="383" y="156"/>
                  </a:lnTo>
                  <a:close/>
                  <a:moveTo>
                    <a:pt x="452" y="376"/>
                  </a:moveTo>
                  <a:lnTo>
                    <a:pt x="402" y="376"/>
                  </a:lnTo>
                  <a:lnTo>
                    <a:pt x="402" y="175"/>
                  </a:lnTo>
                  <a:lnTo>
                    <a:pt x="452" y="175"/>
                  </a:lnTo>
                  <a:lnTo>
                    <a:pt x="452" y="376"/>
                  </a:lnTo>
                  <a:close/>
                  <a:moveTo>
                    <a:pt x="256" y="395"/>
                  </a:moveTo>
                  <a:lnTo>
                    <a:pt x="346" y="395"/>
                  </a:lnTo>
                  <a:lnTo>
                    <a:pt x="346" y="0"/>
                  </a:lnTo>
                  <a:lnTo>
                    <a:pt x="256" y="0"/>
                  </a:lnTo>
                  <a:lnTo>
                    <a:pt x="256" y="395"/>
                  </a:lnTo>
                  <a:close/>
                  <a:moveTo>
                    <a:pt x="275" y="19"/>
                  </a:moveTo>
                  <a:lnTo>
                    <a:pt x="327" y="19"/>
                  </a:lnTo>
                  <a:lnTo>
                    <a:pt x="327" y="376"/>
                  </a:lnTo>
                  <a:lnTo>
                    <a:pt x="275" y="376"/>
                  </a:lnTo>
                  <a:lnTo>
                    <a:pt x="275" y="19"/>
                  </a:lnTo>
                  <a:close/>
                </a:path>
              </a:pathLst>
            </a:custGeom>
            <a:solidFill>
              <a:schemeClr val="bg1"/>
            </a:solidFill>
            <a:ln>
              <a:noFill/>
            </a:ln>
          </p:spPr>
          <p:txBody>
            <a:bodyPr vert="horz" wrap="square" lIns="91439" tIns="45719" rIns="91439" bIns="45719" numCol="1" anchor="t" anchorCtr="0" compatLnSpc="1"/>
            <a:lstStyle/>
            <a:p>
              <a:endParaRPr lang="zh-CN" altLang="en-US" sz="1700"/>
            </a:p>
          </p:txBody>
        </p:sp>
        <p:sp>
          <p:nvSpPr>
            <p:cNvPr id="59" name="圆角矩形 141"/>
            <p:cNvSpPr/>
            <p:nvPr/>
          </p:nvSpPr>
          <p:spPr>
            <a:xfrm>
              <a:off x="4382212" y="3253646"/>
              <a:ext cx="798286" cy="351803"/>
            </a:xfrm>
            <a:prstGeom prst="roundRect">
              <a:avLst>
                <a:gd name="adj" fmla="val 50000"/>
              </a:avLst>
            </a:prstGeom>
            <a:solidFill>
              <a:srgbClr val="419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grpSp>
      <p:grpSp>
        <p:nvGrpSpPr>
          <p:cNvPr id="66" name="组合 65"/>
          <p:cNvGrpSpPr/>
          <p:nvPr/>
        </p:nvGrpSpPr>
        <p:grpSpPr>
          <a:xfrm>
            <a:off x="6779625" y="1238340"/>
            <a:ext cx="1206500" cy="1772114"/>
            <a:chOff x="6807397" y="1833335"/>
            <a:chExt cx="1206500" cy="1772114"/>
          </a:xfrm>
        </p:grpSpPr>
        <p:grpSp>
          <p:nvGrpSpPr>
            <p:cNvPr id="67" name="组合 66"/>
            <p:cNvGrpSpPr/>
            <p:nvPr/>
          </p:nvGrpSpPr>
          <p:grpSpPr>
            <a:xfrm>
              <a:off x="6807397" y="1833335"/>
              <a:ext cx="1206500" cy="1206500"/>
              <a:chOff x="1200150" y="2457450"/>
              <a:chExt cx="1206500" cy="1206500"/>
            </a:xfrm>
          </p:grpSpPr>
          <p:sp>
            <p:nvSpPr>
              <p:cNvPr id="72" name="椭圆 71"/>
              <p:cNvSpPr/>
              <p:nvPr/>
            </p:nvSpPr>
            <p:spPr>
              <a:xfrm>
                <a:off x="1320800" y="2578100"/>
                <a:ext cx="965200" cy="965200"/>
              </a:xfrm>
              <a:prstGeom prst="ellipse">
                <a:avLst/>
              </a:prstGeom>
              <a:solidFill>
                <a:srgbClr val="185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73" name="弧形 72"/>
              <p:cNvSpPr/>
              <p:nvPr/>
            </p:nvSpPr>
            <p:spPr>
              <a:xfrm>
                <a:off x="1200150" y="2457450"/>
                <a:ext cx="1206500" cy="1206500"/>
              </a:xfrm>
              <a:prstGeom prst="arc">
                <a:avLst>
                  <a:gd name="adj1" fmla="val 109779"/>
                  <a:gd name="adj2" fmla="val 16379080"/>
                </a:avLst>
              </a:prstGeom>
              <a:ln w="127000" cap="rnd">
                <a:solidFill>
                  <a:srgbClr val="185C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0"/>
              </a:p>
            </p:txBody>
          </p:sp>
        </p:grpSp>
        <p:sp>
          <p:nvSpPr>
            <p:cNvPr id="68" name="Freeform 120"/>
            <p:cNvSpPr>
              <a:spLocks noEditPoints="1"/>
            </p:cNvSpPr>
            <p:nvPr/>
          </p:nvSpPr>
          <p:spPr bwMode="auto">
            <a:xfrm>
              <a:off x="7238732" y="2279620"/>
              <a:ext cx="343830" cy="337476"/>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p:spPr>
          <p:txBody>
            <a:bodyPr vert="horz" wrap="square" lIns="91439" tIns="45719" rIns="91439" bIns="45719" numCol="1" anchor="t" anchorCtr="0" compatLnSpc="1"/>
            <a:lstStyle/>
            <a:p>
              <a:endParaRPr lang="zh-CN" altLang="en-US" sz="1700"/>
            </a:p>
          </p:txBody>
        </p:sp>
        <p:sp>
          <p:nvSpPr>
            <p:cNvPr id="70" name="圆角矩形 152"/>
            <p:cNvSpPr/>
            <p:nvPr/>
          </p:nvSpPr>
          <p:spPr>
            <a:xfrm>
              <a:off x="7011504" y="3253646"/>
              <a:ext cx="798286" cy="351803"/>
            </a:xfrm>
            <a:prstGeom prst="roundRect">
              <a:avLst>
                <a:gd name="adj" fmla="val 50000"/>
              </a:avLst>
            </a:prstGeom>
            <a:solidFill>
              <a:srgbClr val="185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grpSp>
      <p:sp>
        <p:nvSpPr>
          <p:cNvPr id="76" name="矩形 75"/>
          <p:cNvSpPr/>
          <p:nvPr/>
        </p:nvSpPr>
        <p:spPr>
          <a:xfrm>
            <a:off x="5429250" y="3194685"/>
            <a:ext cx="2352040" cy="3169285"/>
          </a:xfrm>
          <a:prstGeom prst="rect">
            <a:avLst/>
          </a:prstGeom>
        </p:spPr>
        <p:txBody>
          <a:bodyPr wrap="square">
            <a:spAutoFit/>
          </a:bodyPr>
          <a:lstStyle/>
          <a:p>
            <a:pPr algn="just">
              <a:lnSpc>
                <a:spcPct val="100000"/>
              </a:lnSpc>
            </a:pPr>
            <a:r>
              <a:rPr lang="zh-CN" altLang="en-US" sz="2000" dirty="0">
                <a:solidFill>
                  <a:srgbClr val="445469"/>
                </a:solidFill>
                <a:latin typeface="微软雅黑" panose="020B0503020204020204" charset="-122"/>
                <a:ea typeface="微软雅黑" panose="020B0503020204020204" charset="-122"/>
              </a:rPr>
              <a:t>如果这两个模型分别通过最大似然估计(MLE)进行优化，则不能保证上述等式成立。为了满足这一约束，引入了两个库贝尔克-莱布勒散度正则化项。对于L2R模型，新的训练目标是。</a:t>
            </a:r>
            <a:endParaRPr lang="zh-CN" altLang="en-US" sz="2000" dirty="0">
              <a:solidFill>
                <a:srgbClr val="445469"/>
              </a:solidFill>
              <a:latin typeface="微软雅黑" panose="020B0503020204020204" charset="-122"/>
              <a:ea typeface="微软雅黑" panose="020B0503020204020204" charset="-122"/>
            </a:endParaRPr>
          </a:p>
        </p:txBody>
      </p:sp>
      <p:grpSp>
        <p:nvGrpSpPr>
          <p:cNvPr id="77" name="组合 76"/>
          <p:cNvGrpSpPr/>
          <p:nvPr/>
        </p:nvGrpSpPr>
        <p:grpSpPr>
          <a:xfrm>
            <a:off x="9408915" y="1238340"/>
            <a:ext cx="1206500" cy="1772114"/>
            <a:chOff x="9436687" y="1833335"/>
            <a:chExt cx="1206500" cy="1772114"/>
          </a:xfrm>
        </p:grpSpPr>
        <p:grpSp>
          <p:nvGrpSpPr>
            <p:cNvPr id="78" name="组合 77"/>
            <p:cNvGrpSpPr/>
            <p:nvPr/>
          </p:nvGrpSpPr>
          <p:grpSpPr>
            <a:xfrm>
              <a:off x="9436687" y="1833335"/>
              <a:ext cx="1206500" cy="1206500"/>
              <a:chOff x="1200150" y="2457450"/>
              <a:chExt cx="1206500" cy="1206500"/>
            </a:xfrm>
          </p:grpSpPr>
          <p:sp>
            <p:nvSpPr>
              <p:cNvPr id="83" name="椭圆 82"/>
              <p:cNvSpPr/>
              <p:nvPr/>
            </p:nvSpPr>
            <p:spPr>
              <a:xfrm>
                <a:off x="1320800" y="2578100"/>
                <a:ext cx="965200" cy="965200"/>
              </a:xfrm>
              <a:prstGeom prst="ellipse">
                <a:avLst/>
              </a:prstGeom>
              <a:solidFill>
                <a:srgbClr val="7C7A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84" name="弧形 83"/>
              <p:cNvSpPr/>
              <p:nvPr/>
            </p:nvSpPr>
            <p:spPr>
              <a:xfrm>
                <a:off x="1200150" y="2457450"/>
                <a:ext cx="1206500" cy="1206500"/>
              </a:xfrm>
              <a:prstGeom prst="arc">
                <a:avLst>
                  <a:gd name="adj1" fmla="val 109779"/>
                  <a:gd name="adj2" fmla="val 21563245"/>
                </a:avLst>
              </a:prstGeom>
              <a:ln w="127000" cap="rnd">
                <a:solidFill>
                  <a:srgbClr val="7C7A8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0"/>
              </a:p>
            </p:txBody>
          </p:sp>
        </p:grpSp>
        <p:sp>
          <p:nvSpPr>
            <p:cNvPr id="79" name="Freeform 67"/>
            <p:cNvSpPr>
              <a:spLocks noEditPoints="1"/>
            </p:cNvSpPr>
            <p:nvPr/>
          </p:nvSpPr>
          <p:spPr bwMode="auto">
            <a:xfrm>
              <a:off x="9870675" y="2279620"/>
              <a:ext cx="338524" cy="338522"/>
            </a:xfrm>
            <a:custGeom>
              <a:avLst/>
              <a:gdLst>
                <a:gd name="T0" fmla="*/ 121 w 122"/>
                <a:gd name="T1" fmla="*/ 110 h 122"/>
                <a:gd name="T2" fmla="*/ 91 w 122"/>
                <a:gd name="T3" fmla="*/ 79 h 122"/>
                <a:gd name="T4" fmla="*/ 88 w 122"/>
                <a:gd name="T5" fmla="*/ 79 h 122"/>
                <a:gd name="T6" fmla="*/ 78 w 122"/>
                <a:gd name="T7" fmla="*/ 69 h 122"/>
                <a:gd name="T8" fmla="*/ 68 w 122"/>
                <a:gd name="T9" fmla="*/ 59 h 122"/>
                <a:gd name="T10" fmla="*/ 68 w 122"/>
                <a:gd name="T11" fmla="*/ 59 h 122"/>
                <a:gd name="T12" fmla="*/ 75 w 122"/>
                <a:gd name="T13" fmla="*/ 37 h 122"/>
                <a:gd name="T14" fmla="*/ 38 w 122"/>
                <a:gd name="T15" fmla="*/ 0 h 122"/>
                <a:gd name="T16" fmla="*/ 0 w 122"/>
                <a:gd name="T17" fmla="*/ 37 h 122"/>
                <a:gd name="T18" fmla="*/ 38 w 122"/>
                <a:gd name="T19" fmla="*/ 74 h 122"/>
                <a:gd name="T20" fmla="*/ 59 w 122"/>
                <a:gd name="T21" fmla="*/ 67 h 122"/>
                <a:gd name="T22" fmla="*/ 59 w 122"/>
                <a:gd name="T23" fmla="*/ 67 h 122"/>
                <a:gd name="T24" fmla="*/ 69 w 122"/>
                <a:gd name="T25" fmla="*/ 77 h 122"/>
                <a:gd name="T26" fmla="*/ 80 w 122"/>
                <a:gd name="T27" fmla="*/ 88 h 122"/>
                <a:gd name="T28" fmla="*/ 80 w 122"/>
                <a:gd name="T29" fmla="*/ 90 h 122"/>
                <a:gd name="T30" fmla="*/ 110 w 122"/>
                <a:gd name="T31" fmla="*/ 120 h 122"/>
                <a:gd name="T32" fmla="*/ 117 w 122"/>
                <a:gd name="T33" fmla="*/ 117 h 122"/>
                <a:gd name="T34" fmla="*/ 118 w 122"/>
                <a:gd name="T35" fmla="*/ 117 h 122"/>
                <a:gd name="T36" fmla="*/ 121 w 122"/>
                <a:gd name="T37" fmla="*/ 110 h 122"/>
                <a:gd name="T38" fmla="*/ 38 w 122"/>
                <a:gd name="T39" fmla="*/ 66 h 122"/>
                <a:gd name="T40" fmla="*/ 9 w 122"/>
                <a:gd name="T41" fmla="*/ 37 h 122"/>
                <a:gd name="T42" fmla="*/ 38 w 122"/>
                <a:gd name="T43" fmla="*/ 8 h 122"/>
                <a:gd name="T44" fmla="*/ 67 w 122"/>
                <a:gd name="T45" fmla="*/ 37 h 122"/>
                <a:gd name="T46" fmla="*/ 38 w 122"/>
                <a:gd name="T47" fmla="*/ 6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2" h="122">
                  <a:moveTo>
                    <a:pt x="121" y="110"/>
                  </a:moveTo>
                  <a:cubicBezTo>
                    <a:pt x="91" y="79"/>
                    <a:pt x="91" y="79"/>
                    <a:pt x="91" y="79"/>
                  </a:cubicBezTo>
                  <a:cubicBezTo>
                    <a:pt x="90" y="79"/>
                    <a:pt x="89" y="79"/>
                    <a:pt x="88" y="79"/>
                  </a:cubicBezTo>
                  <a:cubicBezTo>
                    <a:pt x="78" y="69"/>
                    <a:pt x="78" y="69"/>
                    <a:pt x="78" y="69"/>
                  </a:cubicBezTo>
                  <a:cubicBezTo>
                    <a:pt x="68" y="59"/>
                    <a:pt x="68" y="59"/>
                    <a:pt x="68" y="59"/>
                  </a:cubicBezTo>
                  <a:cubicBezTo>
                    <a:pt x="68" y="59"/>
                    <a:pt x="68" y="59"/>
                    <a:pt x="68" y="59"/>
                  </a:cubicBezTo>
                  <a:cubicBezTo>
                    <a:pt x="72" y="53"/>
                    <a:pt x="75" y="45"/>
                    <a:pt x="75" y="37"/>
                  </a:cubicBezTo>
                  <a:cubicBezTo>
                    <a:pt x="75" y="17"/>
                    <a:pt x="58" y="0"/>
                    <a:pt x="38" y="0"/>
                  </a:cubicBezTo>
                  <a:cubicBezTo>
                    <a:pt x="17" y="0"/>
                    <a:pt x="0" y="17"/>
                    <a:pt x="0" y="37"/>
                  </a:cubicBezTo>
                  <a:cubicBezTo>
                    <a:pt x="0" y="58"/>
                    <a:pt x="17" y="74"/>
                    <a:pt x="38" y="74"/>
                  </a:cubicBezTo>
                  <a:cubicBezTo>
                    <a:pt x="46" y="74"/>
                    <a:pt x="53" y="72"/>
                    <a:pt x="59" y="67"/>
                  </a:cubicBezTo>
                  <a:cubicBezTo>
                    <a:pt x="59" y="67"/>
                    <a:pt x="59" y="67"/>
                    <a:pt x="59" y="67"/>
                  </a:cubicBezTo>
                  <a:cubicBezTo>
                    <a:pt x="69" y="77"/>
                    <a:pt x="69" y="77"/>
                    <a:pt x="69" y="77"/>
                  </a:cubicBezTo>
                  <a:cubicBezTo>
                    <a:pt x="80" y="88"/>
                    <a:pt x="80" y="88"/>
                    <a:pt x="80" y="88"/>
                  </a:cubicBezTo>
                  <a:cubicBezTo>
                    <a:pt x="79" y="89"/>
                    <a:pt x="79" y="90"/>
                    <a:pt x="80" y="90"/>
                  </a:cubicBezTo>
                  <a:cubicBezTo>
                    <a:pt x="110" y="120"/>
                    <a:pt x="110" y="120"/>
                    <a:pt x="110" y="120"/>
                  </a:cubicBezTo>
                  <a:cubicBezTo>
                    <a:pt x="111" y="122"/>
                    <a:pt x="115" y="120"/>
                    <a:pt x="117" y="117"/>
                  </a:cubicBezTo>
                  <a:cubicBezTo>
                    <a:pt x="118" y="117"/>
                    <a:pt x="118" y="117"/>
                    <a:pt x="118" y="117"/>
                  </a:cubicBezTo>
                  <a:cubicBezTo>
                    <a:pt x="121" y="114"/>
                    <a:pt x="122" y="111"/>
                    <a:pt x="121" y="110"/>
                  </a:cubicBezTo>
                  <a:close/>
                  <a:moveTo>
                    <a:pt x="38" y="66"/>
                  </a:moveTo>
                  <a:cubicBezTo>
                    <a:pt x="22" y="66"/>
                    <a:pt x="9" y="53"/>
                    <a:pt x="9" y="37"/>
                  </a:cubicBezTo>
                  <a:cubicBezTo>
                    <a:pt x="9" y="21"/>
                    <a:pt x="22" y="8"/>
                    <a:pt x="38" y="8"/>
                  </a:cubicBezTo>
                  <a:cubicBezTo>
                    <a:pt x="54" y="8"/>
                    <a:pt x="67" y="21"/>
                    <a:pt x="67" y="37"/>
                  </a:cubicBezTo>
                  <a:cubicBezTo>
                    <a:pt x="67" y="53"/>
                    <a:pt x="54" y="66"/>
                    <a:pt x="38" y="66"/>
                  </a:cubicBezTo>
                  <a:close/>
                </a:path>
              </a:pathLst>
            </a:custGeom>
            <a:solidFill>
              <a:schemeClr val="bg1"/>
            </a:solidFill>
            <a:ln>
              <a:noFill/>
            </a:ln>
          </p:spPr>
          <p:txBody>
            <a:bodyPr vert="horz" wrap="square" lIns="91439" tIns="45719" rIns="91439" bIns="45719" numCol="1" anchor="t" anchorCtr="0" compatLnSpc="1"/>
            <a:lstStyle/>
            <a:p>
              <a:endParaRPr lang="zh-CN" altLang="en-US" sz="1700"/>
            </a:p>
          </p:txBody>
        </p:sp>
        <p:sp>
          <p:nvSpPr>
            <p:cNvPr id="81" name="圆角矩形 163"/>
            <p:cNvSpPr/>
            <p:nvPr/>
          </p:nvSpPr>
          <p:spPr>
            <a:xfrm>
              <a:off x="9640794" y="3253646"/>
              <a:ext cx="798286" cy="351803"/>
            </a:xfrm>
            <a:prstGeom prst="roundRect">
              <a:avLst>
                <a:gd name="adj" fmla="val 50000"/>
              </a:avLst>
            </a:prstGeom>
            <a:solidFill>
              <a:srgbClr val="7C7A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grpSp>
      <p:pic>
        <p:nvPicPr>
          <p:cNvPr id="85" name="图片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6329" y="303291"/>
            <a:ext cx="1841433" cy="552430"/>
          </a:xfrm>
          <a:prstGeom prst="rect">
            <a:avLst/>
          </a:prstGeom>
        </p:spPr>
      </p:pic>
      <p:graphicFrame>
        <p:nvGraphicFramePr>
          <p:cNvPr id="2" name="对象 1">
            <a:hlinkClick r:id="" action="ppaction://ole?verb="/>
          </p:cNvPr>
          <p:cNvGraphicFramePr>
            <a:graphicFrameLocks noChangeAspect="1"/>
          </p:cNvGraphicFramePr>
          <p:nvPr/>
        </p:nvGraphicFramePr>
        <p:xfrm>
          <a:off x="1188720" y="4338955"/>
          <a:ext cx="3891280" cy="1449705"/>
        </p:xfrm>
        <a:graphic>
          <a:graphicData uri="http://schemas.openxmlformats.org/presentationml/2006/ole">
            <mc:AlternateContent xmlns:mc="http://schemas.openxmlformats.org/markup-compatibility/2006">
              <mc:Choice xmlns:v="urn:schemas-microsoft-com:vml" Requires="v">
                <p:oleObj spid="_x0000_s1025" name="" r:id="rId4" imgW="2387600" imgH="889000" progId="Equation.KSEE3">
                  <p:embed/>
                </p:oleObj>
              </mc:Choice>
              <mc:Fallback>
                <p:oleObj name="" r:id="rId4" imgW="2387600" imgH="889000" progId="Equation.KSEE3">
                  <p:embed/>
                  <p:pic>
                    <p:nvPicPr>
                      <p:cNvPr id="0" name="图片 1024"/>
                      <p:cNvPicPr/>
                      <p:nvPr/>
                    </p:nvPicPr>
                    <p:blipFill>
                      <a:blip r:embed="rId5"/>
                      <a:stretch>
                        <a:fillRect/>
                      </a:stretch>
                    </p:blipFill>
                    <p:spPr>
                      <a:xfrm>
                        <a:off x="1188720" y="4338955"/>
                        <a:ext cx="3891280" cy="1449705"/>
                      </a:xfrm>
                      <a:prstGeom prst="rect">
                        <a:avLst/>
                      </a:prstGeom>
                    </p:spPr>
                  </p:pic>
                </p:oleObj>
              </mc:Fallback>
            </mc:AlternateContent>
          </a:graphicData>
        </a:graphic>
      </p:graphicFrame>
      <p:graphicFrame>
        <p:nvGraphicFramePr>
          <p:cNvPr id="3" name="对象 2">
            <a:hlinkClick r:id="" action="ppaction://ole?verb="/>
          </p:cNvPr>
          <p:cNvGraphicFramePr>
            <a:graphicFrameLocks noChangeAspect="1"/>
          </p:cNvGraphicFramePr>
          <p:nvPr/>
        </p:nvGraphicFramePr>
        <p:xfrm>
          <a:off x="7781290" y="3279140"/>
          <a:ext cx="3939540" cy="2263775"/>
        </p:xfrm>
        <a:graphic>
          <a:graphicData uri="http://schemas.openxmlformats.org/presentationml/2006/ole">
            <mc:AlternateContent xmlns:mc="http://schemas.openxmlformats.org/markup-compatibility/2006">
              <mc:Choice xmlns:v="urn:schemas-microsoft-com:vml" Requires="v">
                <p:oleObj spid="_x0000_s1026" name="" r:id="rId6" imgW="2298700" imgH="1320165" progId="Equation.KSEE3">
                  <p:embed/>
                </p:oleObj>
              </mc:Choice>
              <mc:Fallback>
                <p:oleObj name="" r:id="rId6" imgW="2298700" imgH="1320165" progId="Equation.KSEE3">
                  <p:embed/>
                  <p:pic>
                    <p:nvPicPr>
                      <p:cNvPr id="0" name="图片 1025"/>
                      <p:cNvPicPr/>
                      <p:nvPr/>
                    </p:nvPicPr>
                    <p:blipFill>
                      <a:blip r:embed="rId7"/>
                      <a:stretch>
                        <a:fillRect/>
                      </a:stretch>
                    </p:blipFill>
                    <p:spPr>
                      <a:xfrm>
                        <a:off x="7781290" y="3279140"/>
                        <a:ext cx="3939540" cy="2263775"/>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eelOff"/>
      </p:transition>
    </mc:Choice>
    <mc:Fallback>
      <p:transition spd="slow" advClick="0" advTm="0">
        <p:fade/>
      </p:transition>
    </mc:Fallback>
  </mc:AlternateContent>
</p:sld>
</file>

<file path=ppt/tags/tag1.xml><?xml version="1.0" encoding="utf-8"?>
<p:tagLst xmlns:p="http://schemas.openxmlformats.org/presentationml/2006/main">
  <p:tag name="MH" val="20150715221728"/>
  <p:tag name="MH_LIBRARY" val="CONTENTS"/>
  <p:tag name="MH_TYPE" val="NUMBER"/>
  <p:tag name="ID" val="553516"/>
  <p:tag name="MH_ORDER" val="1"/>
</p:tagLst>
</file>

<file path=ppt/tags/tag2.xml><?xml version="1.0" encoding="utf-8"?>
<p:tagLst xmlns:p="http://schemas.openxmlformats.org/presentationml/2006/main">
  <p:tag name="MH" val="20150715221728"/>
  <p:tag name="MH_LIBRARY" val="CONTENTS"/>
  <p:tag name="MH_TYPE" val="NUMBER"/>
  <p:tag name="ID" val="553516"/>
  <p:tag name="MH_ORDER" val="1"/>
</p:tagLst>
</file>

<file path=ppt/tags/tag3.xml><?xml version="1.0" encoding="utf-8"?>
<p:tagLst xmlns:p="http://schemas.openxmlformats.org/presentationml/2006/main">
  <p:tag name="MH" val="20150715221728"/>
  <p:tag name="MH_LIBRARY" val="CONTENTS"/>
  <p:tag name="MH_TYPE" val="NUMBER"/>
  <p:tag name="ID" val="553516"/>
  <p:tag name="MH_ORDER" val="1"/>
</p:tagLst>
</file>

<file path=ppt/tags/tag4.xml><?xml version="1.0" encoding="utf-8"?>
<p:tagLst xmlns:p="http://schemas.openxmlformats.org/presentationml/2006/main">
  <p:tag name="MH" val="20150715221728"/>
  <p:tag name="MH_LIBRARY" val="CONTENTS"/>
  <p:tag name="MH_TYPE" val="NUMBER"/>
  <p:tag name="ID" val="553516"/>
  <p:tag name="MH_ORDER" val="1"/>
</p:tagLst>
</file>

<file path=ppt/tags/tag5.xml><?xml version="1.0" encoding="utf-8"?>
<p:tagLst xmlns:p="http://schemas.openxmlformats.org/presentationml/2006/main">
  <p:tag name="MH" val="20150920110753"/>
  <p:tag name="MH_LIBRARY" val="CONTENTS"/>
  <p:tag name="MH_TYPE" val="OTHERS"/>
  <p:tag name="ID" val="553518"/>
</p:tagLst>
</file>

<file path=ppt/tags/tag6.xml><?xml version="1.0" encoding="utf-8"?>
<p:tagLst xmlns:p="http://schemas.openxmlformats.org/presentationml/2006/main">
  <p:tag name="MH" val="20150920110753"/>
  <p:tag name="MH_LIBRARY" val="CONTENTS"/>
  <p:tag name="MH_TYPE" val="OTHERS"/>
  <p:tag name="ID" val="55351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Segoe U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egoe U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egoe U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egoe U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4170</Words>
  <Application>WPS 演示</Application>
  <PresentationFormat>宽屏</PresentationFormat>
  <Paragraphs>164</Paragraphs>
  <Slides>19</Slides>
  <Notes>0</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5</vt:i4>
      </vt:variant>
      <vt:variant>
        <vt:lpstr>幻灯片标题</vt:lpstr>
      </vt:variant>
      <vt:variant>
        <vt:i4>19</vt:i4>
      </vt:variant>
    </vt:vector>
  </HeadingPairs>
  <TitlesOfParts>
    <vt:vector size="48" baseType="lpstr">
      <vt:lpstr>Arial</vt:lpstr>
      <vt:lpstr>宋体</vt:lpstr>
      <vt:lpstr>Wingdings</vt:lpstr>
      <vt:lpstr>微软雅黑</vt:lpstr>
      <vt:lpstr>Calibri</vt:lpstr>
      <vt:lpstr>Segoe UI</vt:lpstr>
      <vt:lpstr>Times New Roman</vt:lpstr>
      <vt:lpstr>Broadway</vt:lpstr>
      <vt:lpstr>Segoe Print</vt:lpstr>
      <vt:lpstr>Lato Regular</vt:lpstr>
      <vt:lpstr>Arial Unicode MS</vt:lpstr>
      <vt:lpstr>Roboto</vt:lpstr>
      <vt:lpstr>等线</vt:lpstr>
      <vt:lpstr>方正兰亭黑简体</vt:lpstr>
      <vt:lpstr>方正兰亭粗黑_GBK</vt:lpstr>
      <vt:lpstr>方正中等线简体</vt:lpstr>
      <vt:lpstr>Vrinda</vt:lpstr>
      <vt:lpstr>黑体</vt:lpstr>
      <vt:lpstr>Lato Regular</vt:lpstr>
      <vt:lpstr>方正中等线简体</vt:lpstr>
      <vt:lpstr>方正兰亭粗黑_GBK</vt:lpstr>
      <vt:lpstr>方正兰亭黑简体</vt:lpstr>
      <vt:lpstr>等线</vt:lpstr>
      <vt:lpstr>Office 主题</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Doubleyu</cp:lastModifiedBy>
  <cp:revision>32</cp:revision>
  <dcterms:created xsi:type="dcterms:W3CDTF">2020-12-11T08:05:00Z</dcterms:created>
  <dcterms:modified xsi:type="dcterms:W3CDTF">2020-12-13T02:15:34Z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